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360" r:id="rId3"/>
    <p:sldId id="307" r:id="rId4"/>
    <p:sldId id="362" r:id="rId5"/>
    <p:sldId id="315" r:id="rId6"/>
    <p:sldId id="272" r:id="rId7"/>
    <p:sldId id="365" r:id="rId8"/>
    <p:sldId id="262" r:id="rId9"/>
    <p:sldId id="261" r:id="rId10"/>
    <p:sldId id="274" r:id="rId11"/>
    <p:sldId id="264" r:id="rId12"/>
    <p:sldId id="265" r:id="rId13"/>
    <p:sldId id="316" r:id="rId14"/>
    <p:sldId id="270" r:id="rId15"/>
    <p:sldId id="285" r:id="rId16"/>
    <p:sldId id="269" r:id="rId17"/>
    <p:sldId id="291" r:id="rId18"/>
    <p:sldId id="325" r:id="rId19"/>
    <p:sldId id="271" r:id="rId20"/>
    <p:sldId id="287" r:id="rId21"/>
    <p:sldId id="292" r:id="rId22"/>
    <p:sldId id="363" r:id="rId23"/>
    <p:sldId id="319" r:id="rId24"/>
    <p:sldId id="364" r:id="rId25"/>
    <p:sldId id="366" r:id="rId26"/>
    <p:sldId id="321" r:id="rId27"/>
    <p:sldId id="327" r:id="rId28"/>
    <p:sldId id="328" r:id="rId29"/>
    <p:sldId id="361" r:id="rId3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41A2CAD-0D47-4832-BCEB-43AB93E6F7A5}">
          <p14:sldIdLst>
            <p14:sldId id="265"/>
            <p14:sldId id="361"/>
            <p14:sldId id="362"/>
            <p14:sldId id="307"/>
            <p14:sldId id="315"/>
            <p14:sldId id="272"/>
            <p14:sldId id="365"/>
            <p14:sldId id="262"/>
            <p14:sldId id="261"/>
            <p14:sldId id="274"/>
            <p14:sldId id="264"/>
            <p14:sldId id="316"/>
            <p14:sldId id="270"/>
            <p14:sldId id="285"/>
            <p14:sldId id="269"/>
            <p14:sldId id="291"/>
            <p14:sldId id="325"/>
            <p14:sldId id="271"/>
            <p14:sldId id="287"/>
            <p14:sldId id="363"/>
            <p14:sldId id="292"/>
            <p14:sldId id="319"/>
            <p14:sldId id="364"/>
            <p14:sldId id="366"/>
            <p14:sldId id="327"/>
            <p14:sldId id="321"/>
            <p14:sldId id="328"/>
            <p14:sldId id="3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85" d="100"/>
          <a:sy n="85" d="100"/>
        </p:scale>
        <p:origin x="3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p:cSld name="标题与副标题">
    <p:spTree>
      <p:nvGrpSpPr>
        <p:cNvPr id="1" name=""/>
        <p:cNvGrpSpPr/>
        <p:nvPr/>
      </p:nvGrpSpPr>
      <p:grpSpPr>
        <a:xfrm>
          <a:off x="0" y="0"/>
          <a:ext cx="0" cy="0"/>
          <a:chOff x="0" y="0"/>
          <a:chExt cx="0" cy="0"/>
        </a:xfrm>
      </p:grpSpPr>
      <p:pic>
        <p:nvPicPr>
          <p:cNvPr id="15" name="头图.jpeg" descr="头图.jpeg"/>
          <p:cNvPicPr>
            <a:picLocks noChangeAspect="1"/>
          </p:cNvPicPr>
          <p:nvPr/>
        </p:nvPicPr>
        <p:blipFill>
          <a:blip r:embed="rId2"/>
          <a:srcRect l="5000" r="5000" b="1335"/>
          <a:stretch>
            <a:fillRect/>
          </a:stretch>
        </p:blipFill>
        <p:spPr>
          <a:xfrm>
            <a:off x="-252222" y="-409428"/>
            <a:ext cx="12696578" cy="7927224"/>
          </a:xfrm>
          <a:prstGeom prst="rect">
            <a:avLst/>
          </a:prstGeom>
          <a:ln w="12700">
            <a:miter lim="400000"/>
            <a:headEnd/>
            <a:tailEnd/>
          </a:ln>
        </p:spPr>
      </p:pic>
      <p:pic>
        <p:nvPicPr>
          <p:cNvPr id="16"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17"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18"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1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关键数字">
    <p:spTree>
      <p:nvGrpSpPr>
        <p:cNvPr id="1" name=""/>
        <p:cNvGrpSpPr/>
        <p:nvPr/>
      </p:nvGrpSpPr>
      <p:grpSpPr>
        <a:xfrm>
          <a:off x="0" y="0"/>
          <a:ext cx="0" cy="0"/>
          <a:chOff x="0" y="0"/>
          <a:chExt cx="0" cy="0"/>
        </a:xfrm>
      </p:grpSpPr>
      <p:pic>
        <p:nvPicPr>
          <p:cNvPr id="125" name="分标题.jpg" descr="分标题.jpg"/>
          <p:cNvPicPr>
            <a:picLocks noChangeAspect="1"/>
          </p:cNvPicPr>
          <p:nvPr/>
        </p:nvPicPr>
        <p:blipFill>
          <a:blip r:embed="rId2"/>
          <a:stretch>
            <a:fillRect/>
          </a:stretch>
        </p:blipFill>
        <p:spPr>
          <a:xfrm>
            <a:off x="-52659" y="-923897"/>
            <a:ext cx="12297318" cy="7781897"/>
          </a:xfrm>
          <a:prstGeom prst="rect">
            <a:avLst/>
          </a:prstGeom>
          <a:ln w="12700">
            <a:miter lim="400000"/>
            <a:headEnd/>
            <a:tailEnd/>
          </a:ln>
        </p:spPr>
      </p:pic>
      <p:sp>
        <p:nvSpPr>
          <p:cNvPr id="126" name="正文级别 1…"/>
          <p:cNvSpPr txBox="1"/>
          <p:nvPr>
            <p:ph type="body" sz="quarter" idx="1" hasCustomPrompt="1"/>
          </p:nvPr>
        </p:nvSpPr>
        <p:spPr>
          <a:xfrm>
            <a:off x="2488076" y="3349256"/>
            <a:ext cx="7215848" cy="495778"/>
          </a:xfrm>
          <a:prstGeom prst="rect">
            <a:avLst/>
          </a:prstGeom>
        </p:spPr>
        <p:txBody>
          <a:bodyP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1pPr>
            <a:lvl2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2pPr>
            <a:lvl3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3pPr>
            <a:lvl4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4pPr>
            <a:lvl5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27" name="1000"/>
          <p:cNvSpPr txBox="1"/>
          <p:nvPr>
            <p:ph type="body" sz="quarter" idx="13"/>
          </p:nvPr>
        </p:nvSpPr>
        <p:spPr>
          <a:xfrm>
            <a:off x="1928062" y="2268423"/>
            <a:ext cx="1568560" cy="743336"/>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5800" b="1" i="1">
                <a:solidFill>
                  <a:srgbClr val="FFF116"/>
                </a:solidFill>
                <a:latin typeface="Arial" panose="020B0604020202020204"/>
                <a:ea typeface="Arial" panose="020B0604020202020204"/>
                <a:cs typeface="Arial" panose="020B0604020202020204"/>
                <a:sym typeface="Arial" panose="020B0604020202020204"/>
              </a:defRPr>
            </a:pPr>
          </a:p>
        </p:txBody>
      </p:sp>
      <p:sp>
        <p:nvSpPr>
          <p:cNvPr id="128" name="数据"/>
          <p:cNvSpPr txBox="1"/>
          <p:nvPr>
            <p:ph type="body" sz="quarter" idx="14"/>
          </p:nvPr>
        </p:nvSpPr>
        <p:spPr>
          <a:xfrm>
            <a:off x="3560804" y="2509341"/>
            <a:ext cx="521408" cy="356475"/>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p>
        </p:txBody>
      </p:sp>
      <p:sp>
        <p:nvSpPr>
          <p:cNvPr id="129" name="1000"/>
          <p:cNvSpPr txBox="1"/>
          <p:nvPr>
            <p:ph type="body" sz="quarter" idx="15"/>
          </p:nvPr>
        </p:nvSpPr>
        <p:spPr>
          <a:xfrm>
            <a:off x="5077631" y="2268423"/>
            <a:ext cx="1568560" cy="743336"/>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5800" b="1" i="1">
                <a:solidFill>
                  <a:srgbClr val="FFF116"/>
                </a:solidFill>
                <a:latin typeface="Arial" panose="020B0604020202020204"/>
                <a:ea typeface="Arial" panose="020B0604020202020204"/>
                <a:cs typeface="Arial" panose="020B0604020202020204"/>
                <a:sym typeface="Arial" panose="020B0604020202020204"/>
              </a:defRPr>
            </a:pPr>
          </a:p>
        </p:txBody>
      </p:sp>
      <p:sp>
        <p:nvSpPr>
          <p:cNvPr id="130" name="数据"/>
          <p:cNvSpPr txBox="1"/>
          <p:nvPr>
            <p:ph type="body" sz="quarter" idx="16"/>
          </p:nvPr>
        </p:nvSpPr>
        <p:spPr>
          <a:xfrm>
            <a:off x="6710373" y="2509341"/>
            <a:ext cx="521407" cy="356475"/>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p>
        </p:txBody>
      </p:sp>
      <p:sp>
        <p:nvSpPr>
          <p:cNvPr id="131" name="1000"/>
          <p:cNvSpPr txBox="1"/>
          <p:nvPr>
            <p:ph type="body" sz="quarter" idx="17"/>
          </p:nvPr>
        </p:nvSpPr>
        <p:spPr>
          <a:xfrm>
            <a:off x="8227199" y="2268423"/>
            <a:ext cx="1568560" cy="743336"/>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5800" b="1" i="1">
                <a:solidFill>
                  <a:srgbClr val="FFF116"/>
                </a:solidFill>
                <a:latin typeface="Arial" panose="020B0604020202020204"/>
                <a:ea typeface="Arial" panose="020B0604020202020204"/>
                <a:cs typeface="Arial" panose="020B0604020202020204"/>
                <a:sym typeface="Arial" panose="020B0604020202020204"/>
              </a:defRPr>
            </a:pPr>
          </a:p>
        </p:txBody>
      </p:sp>
      <p:sp>
        <p:nvSpPr>
          <p:cNvPr id="132" name="数据"/>
          <p:cNvSpPr txBox="1"/>
          <p:nvPr>
            <p:ph type="body" sz="quarter" idx="18"/>
          </p:nvPr>
        </p:nvSpPr>
        <p:spPr>
          <a:xfrm>
            <a:off x="9859941" y="2509341"/>
            <a:ext cx="521408" cy="356475"/>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p>
        </p:txBody>
      </p:sp>
      <p:pic>
        <p:nvPicPr>
          <p:cNvPr id="133"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134"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135"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13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09600" y="6245225"/>
            <a:ext cx="2844800" cy="476250"/>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165600" y="6245225"/>
            <a:ext cx="3860800" cy="476250"/>
          </a:xfr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med"/>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245225"/>
            <a:ext cx="2844800" cy="476250"/>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165600" y="6245225"/>
            <a:ext cx="3860800" cy="476250"/>
          </a:xfrm>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transition spd="med"/>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字体&amp;字号">
    <p:spTree>
      <p:nvGrpSpPr>
        <p:cNvPr id="1" name=""/>
        <p:cNvGrpSpPr/>
        <p:nvPr/>
      </p:nvGrpSpPr>
      <p:grpSpPr>
        <a:xfrm>
          <a:off x="0" y="0"/>
          <a:ext cx="0" cy="0"/>
          <a:chOff x="0" y="0"/>
          <a:chExt cx="0" cy="0"/>
        </a:xfrm>
      </p:grpSpPr>
      <p:pic>
        <p:nvPicPr>
          <p:cNvPr id="26" name="字体&amp;字号.jpg" descr="字体&amp;字号.jpg"/>
          <p:cNvPicPr>
            <a:picLocks noChangeAspect="1"/>
          </p:cNvPicPr>
          <p:nvPr/>
        </p:nvPicPr>
        <p:blipFill>
          <a:blip r:embed="rId2"/>
          <a:stretch>
            <a:fillRect/>
          </a:stretch>
        </p:blipFill>
        <p:spPr>
          <a:xfrm>
            <a:off x="-118661" y="-503715"/>
            <a:ext cx="12429322" cy="7865431"/>
          </a:xfrm>
          <a:prstGeom prst="rect">
            <a:avLst/>
          </a:prstGeom>
          <a:ln w="12700">
            <a:miter lim="400000"/>
            <a:headEnd/>
            <a:tailEnd/>
          </a:ln>
        </p:spPr>
      </p:pic>
      <p:sp>
        <p:nvSpPr>
          <p:cNvPr id="27" name="正文级别 1…"/>
          <p:cNvSpPr txBox="1"/>
          <p:nvPr>
            <p:ph type="body" sz="quarter" idx="1" hasCustomPrompt="1"/>
          </p:nvPr>
        </p:nvSpPr>
        <p:spPr>
          <a:xfrm>
            <a:off x="1108838" y="1416469"/>
            <a:ext cx="5324412" cy="365300"/>
          </a:xfrm>
          <a:prstGeom prst="rect">
            <a:avLst/>
          </a:prstGeom>
        </p:spPr>
        <p:txBody>
          <a:bodyPr anchor="ct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1pPr>
            <a:lvl2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2pPr>
            <a:lvl3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3pPr>
            <a:lvl4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4pPr>
            <a:lvl5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28" name="章节标题位于中心上下左右居中位置…"/>
          <p:cNvSpPr txBox="1"/>
          <p:nvPr>
            <p:ph type="body" sz="quarter" idx="13"/>
          </p:nvPr>
        </p:nvSpPr>
        <p:spPr>
          <a:xfrm>
            <a:off x="1603485" y="2683199"/>
            <a:ext cx="8985029" cy="1038888"/>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3400">
                <a:solidFill>
                  <a:srgbClr val="FFFFFF"/>
                </a:solidFill>
              </a:defRPr>
            </a:pPr>
          </a:p>
        </p:txBody>
      </p:sp>
      <p:sp>
        <p:nvSpPr>
          <p:cNvPr id="29" name="正文内容   |   微软雅黑  Regular  40pt   35pt   30pt   25pt（最小）"/>
          <p:cNvSpPr txBox="1"/>
          <p:nvPr>
            <p:ph type="body" sz="quarter" idx="14"/>
          </p:nvPr>
        </p:nvSpPr>
        <p:spPr>
          <a:xfrm>
            <a:off x="3083974" y="4623517"/>
            <a:ext cx="6024052" cy="365300"/>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000">
                <a:solidFill>
                  <a:srgbClr val="FFFFFF"/>
                </a:solidFill>
              </a:defRPr>
            </a:pPr>
          </a:p>
        </p:txBody>
      </p:sp>
      <p:sp>
        <p:nvSpPr>
          <p:cNvPr id="30" name="特殊文字使用颜色  #FFF116   Regular  40pt    35pt    30pt    25pt（最小）"/>
          <p:cNvSpPr txBox="1"/>
          <p:nvPr>
            <p:ph type="body" sz="quarter" idx="15"/>
          </p:nvPr>
        </p:nvSpPr>
        <p:spPr>
          <a:xfrm>
            <a:off x="2572001" y="5040590"/>
            <a:ext cx="7047998" cy="365300"/>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000">
                <a:solidFill>
                  <a:srgbClr val="FFF116"/>
                </a:solidFill>
              </a:defRPr>
            </a:pPr>
          </a:p>
        </p:txBody>
      </p:sp>
      <p:sp>
        <p:nvSpPr>
          <p:cNvPr id="31" name="大标题为页面顶部居左上位置   |  微软雅黑 Bold 40pt"/>
          <p:cNvSpPr txBox="1"/>
          <p:nvPr>
            <p:ph type="body" sz="quarter" idx="16"/>
          </p:nvPr>
        </p:nvSpPr>
        <p:spPr>
          <a:xfrm>
            <a:off x="1108838" y="1098982"/>
            <a:ext cx="5623543" cy="365300"/>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p>
        </p:txBody>
      </p:sp>
      <p:pic>
        <p:nvPicPr>
          <p:cNvPr id="32"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33"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34"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3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内容页">
    <p:spTree>
      <p:nvGrpSpPr>
        <p:cNvPr id="1" name=""/>
        <p:cNvGrpSpPr/>
        <p:nvPr/>
      </p:nvGrpSpPr>
      <p:grpSpPr>
        <a:xfrm>
          <a:off x="0" y="0"/>
          <a:ext cx="0" cy="0"/>
          <a:chOff x="0" y="0"/>
          <a:chExt cx="0" cy="0"/>
        </a:xfrm>
      </p:grpSpPr>
      <p:sp>
        <p:nvSpPr>
          <p:cNvPr id="4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内容页2">
    <p:spTree>
      <p:nvGrpSpPr>
        <p:cNvPr id="1" name=""/>
        <p:cNvGrpSpPr/>
        <p:nvPr/>
      </p:nvGrpSpPr>
      <p:grpSpPr>
        <a:xfrm>
          <a:off x="0" y="0"/>
          <a:ext cx="0" cy="0"/>
          <a:chOff x="0" y="0"/>
          <a:chExt cx="0" cy="0"/>
        </a:xfrm>
      </p:grpSpPr>
      <p:pic>
        <p:nvPicPr>
          <p:cNvPr id="49" name="空白页02jpg" descr="空白页02jpg"/>
          <p:cNvPicPr>
            <a:picLocks noChangeAspect="1"/>
          </p:cNvPicPr>
          <p:nvPr/>
        </p:nvPicPr>
        <p:blipFill>
          <a:blip r:embed="rId2"/>
          <a:stretch>
            <a:fillRect/>
          </a:stretch>
        </p:blipFill>
        <p:spPr>
          <a:xfrm>
            <a:off x="-50937" y="-921718"/>
            <a:ext cx="12293875" cy="7779718"/>
          </a:xfrm>
          <a:prstGeom prst="rect">
            <a:avLst/>
          </a:prstGeom>
          <a:ln w="12700">
            <a:miter lim="400000"/>
            <a:headEnd/>
            <a:tailEnd/>
          </a:ln>
        </p:spPr>
      </p:pic>
      <p:pic>
        <p:nvPicPr>
          <p:cNvPr id="50"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51"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52"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5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空白内容页3">
    <p:spTree>
      <p:nvGrpSpPr>
        <p:cNvPr id="1" name=""/>
        <p:cNvGrpSpPr/>
        <p:nvPr/>
      </p:nvGrpSpPr>
      <p:grpSpPr>
        <a:xfrm>
          <a:off x="0" y="0"/>
          <a:ext cx="0" cy="0"/>
          <a:chOff x="0" y="0"/>
          <a:chExt cx="0" cy="0"/>
        </a:xfrm>
      </p:grpSpPr>
      <p:pic>
        <p:nvPicPr>
          <p:cNvPr id="60" name="分标题.jpg" descr="分标题.jpg"/>
          <p:cNvPicPr>
            <a:picLocks noChangeAspect="1"/>
          </p:cNvPicPr>
          <p:nvPr/>
        </p:nvPicPr>
        <p:blipFill>
          <a:blip r:embed="rId2"/>
          <a:stretch>
            <a:fillRect/>
          </a:stretch>
        </p:blipFill>
        <p:spPr>
          <a:xfrm>
            <a:off x="-52880" y="-924176"/>
            <a:ext cx="12297760" cy="7782177"/>
          </a:xfrm>
          <a:prstGeom prst="rect">
            <a:avLst/>
          </a:prstGeom>
          <a:ln w="12700">
            <a:miter lim="400000"/>
            <a:headEnd/>
            <a:tailEnd/>
          </a:ln>
        </p:spPr>
      </p:pic>
      <p:pic>
        <p:nvPicPr>
          <p:cNvPr id="61"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62"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63"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6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分标题">
    <p:spTree>
      <p:nvGrpSpPr>
        <p:cNvPr id="1" name=""/>
        <p:cNvGrpSpPr/>
        <p:nvPr/>
      </p:nvGrpSpPr>
      <p:grpSpPr>
        <a:xfrm>
          <a:off x="0" y="0"/>
          <a:ext cx="0" cy="0"/>
          <a:chOff x="0" y="0"/>
          <a:chExt cx="0" cy="0"/>
        </a:xfrm>
      </p:grpSpPr>
      <p:pic>
        <p:nvPicPr>
          <p:cNvPr id="71" name="分标题.jpg" descr="分标题.jpg"/>
          <p:cNvPicPr>
            <a:picLocks noChangeAspect="1"/>
          </p:cNvPicPr>
          <p:nvPr/>
        </p:nvPicPr>
        <p:blipFill>
          <a:blip r:embed="rId2"/>
          <a:stretch>
            <a:fillRect/>
          </a:stretch>
        </p:blipFill>
        <p:spPr>
          <a:xfrm>
            <a:off x="-55529" y="-927529"/>
            <a:ext cx="12303058" cy="7785529"/>
          </a:xfrm>
          <a:prstGeom prst="rect">
            <a:avLst/>
          </a:prstGeom>
          <a:ln w="12700">
            <a:miter lim="400000"/>
            <a:headEnd/>
            <a:tailEnd/>
          </a:ln>
        </p:spPr>
      </p:pic>
      <p:sp>
        <p:nvSpPr>
          <p:cNvPr id="72" name="正文级别 1…"/>
          <p:cNvSpPr txBox="1"/>
          <p:nvPr>
            <p:ph type="body" sz="quarter" idx="1" hasCustomPrompt="1"/>
          </p:nvPr>
        </p:nvSpPr>
        <p:spPr>
          <a:xfrm>
            <a:off x="5041030" y="2961362"/>
            <a:ext cx="2109940" cy="490928"/>
          </a:xfrm>
          <a:prstGeom prst="rect">
            <a:avLst/>
          </a:prstGeom>
        </p:spPr>
        <p:txBody>
          <a:bodyPr anchor="ctr"/>
          <a:lstStyle>
            <a:lvl1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1pPr>
            <a:lvl2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2pPr>
            <a:lvl3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3pPr>
            <a:lvl4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4pPr>
            <a:lvl5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665">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73" name="Title 2"/>
          <p:cNvSpPr txBox="1"/>
          <p:nvPr>
            <p:ph type="body" sz="quarter" idx="13"/>
          </p:nvPr>
        </p:nvSpPr>
        <p:spPr>
          <a:xfrm>
            <a:off x="5041030" y="3543430"/>
            <a:ext cx="2109939" cy="281050"/>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100">
                <a:solidFill>
                  <a:srgbClr val="FFFFFF"/>
                </a:solidFill>
              </a:defRPr>
            </a:pPr>
          </a:p>
        </p:txBody>
      </p:sp>
      <p:sp>
        <p:nvSpPr>
          <p:cNvPr id="74" name="分标题1"/>
          <p:cNvSpPr txBox="1"/>
          <p:nvPr>
            <p:ph type="body" sz="quarter" idx="14"/>
          </p:nvPr>
        </p:nvSpPr>
        <p:spPr>
          <a:xfrm>
            <a:off x="2374163" y="2961362"/>
            <a:ext cx="2109940" cy="490928"/>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000">
                <a:solidFill>
                  <a:srgbClr val="FFFFFF"/>
                </a:solidFill>
              </a:defRPr>
            </a:pPr>
          </a:p>
        </p:txBody>
      </p:sp>
      <p:sp>
        <p:nvSpPr>
          <p:cNvPr id="75" name="Title 1"/>
          <p:cNvSpPr txBox="1"/>
          <p:nvPr>
            <p:ph type="body" sz="quarter" idx="15"/>
          </p:nvPr>
        </p:nvSpPr>
        <p:spPr>
          <a:xfrm>
            <a:off x="2374163" y="3543430"/>
            <a:ext cx="2109940" cy="281050"/>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100">
                <a:solidFill>
                  <a:srgbClr val="FFFFFF"/>
                </a:solidFill>
              </a:defRPr>
            </a:pPr>
          </a:p>
        </p:txBody>
      </p:sp>
      <p:sp>
        <p:nvSpPr>
          <p:cNvPr id="76" name="分标题3"/>
          <p:cNvSpPr txBox="1"/>
          <p:nvPr>
            <p:ph type="body" sz="quarter" idx="16"/>
          </p:nvPr>
        </p:nvSpPr>
        <p:spPr>
          <a:xfrm>
            <a:off x="7707898" y="2961362"/>
            <a:ext cx="2109939" cy="490928"/>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000">
                <a:solidFill>
                  <a:srgbClr val="FFFFFF"/>
                </a:solidFill>
              </a:defRPr>
            </a:pPr>
          </a:p>
        </p:txBody>
      </p:sp>
      <p:sp>
        <p:nvSpPr>
          <p:cNvPr id="77" name="Title 3"/>
          <p:cNvSpPr txBox="1"/>
          <p:nvPr>
            <p:ph type="body" sz="quarter" idx="17"/>
          </p:nvPr>
        </p:nvSpPr>
        <p:spPr>
          <a:xfrm>
            <a:off x="7707898" y="3543430"/>
            <a:ext cx="2109939" cy="281050"/>
          </a:xfrm>
          <a:prstGeom prst="rect">
            <a:avLst/>
          </a:prstGeom>
        </p:spPr>
        <p:txBody>
          <a:bodyPr anchor="ctr"/>
          <a:lstStyle/>
          <a:p>
            <a:pPr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100">
                <a:solidFill>
                  <a:srgbClr val="FFFFFF"/>
                </a:solidFill>
              </a:defRPr>
            </a:pPr>
          </a:p>
        </p:txBody>
      </p:sp>
      <p:pic>
        <p:nvPicPr>
          <p:cNvPr id="78"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79"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80"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8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p:cSld name="pic3">
    <p:spTree>
      <p:nvGrpSpPr>
        <p:cNvPr id="1" name=""/>
        <p:cNvGrpSpPr/>
        <p:nvPr/>
      </p:nvGrpSpPr>
      <p:grpSpPr>
        <a:xfrm>
          <a:off x="0" y="0"/>
          <a:ext cx="0" cy="0"/>
          <a:chOff x="0" y="0"/>
          <a:chExt cx="0" cy="0"/>
        </a:xfrm>
      </p:grpSpPr>
      <p:pic>
        <p:nvPicPr>
          <p:cNvPr id="88" name="原色-2.jpg" descr="原色-2.jpg"/>
          <p:cNvPicPr>
            <a:picLocks noChangeAspect="1"/>
          </p:cNvPicPr>
          <p:nvPr/>
        </p:nvPicPr>
        <p:blipFill>
          <a:blip r:embed="rId2"/>
          <a:stretch>
            <a:fillRect/>
          </a:stretch>
        </p:blipFill>
        <p:spPr>
          <a:xfrm>
            <a:off x="-53233" y="-924623"/>
            <a:ext cx="12298467" cy="7782623"/>
          </a:xfrm>
          <a:prstGeom prst="rect">
            <a:avLst/>
          </a:prstGeom>
          <a:ln w="12700">
            <a:miter lim="400000"/>
            <a:headEnd/>
            <a:tailEnd/>
          </a:ln>
        </p:spPr>
      </p:pic>
      <p:sp>
        <p:nvSpPr>
          <p:cNvPr id="89" name="正文级别 1…"/>
          <p:cNvSpPr txBox="1"/>
          <p:nvPr>
            <p:ph type="body" sz="quarter" idx="1" hasCustomPrompt="1"/>
          </p:nvPr>
        </p:nvSpPr>
        <p:spPr>
          <a:xfrm>
            <a:off x="6246450" y="4145464"/>
            <a:ext cx="4588860" cy="945834"/>
          </a:xfrm>
          <a:prstGeom prst="rect">
            <a:avLst/>
          </a:prstGeom>
        </p:spPr>
        <p:txBody>
          <a:bodyP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1pPr>
            <a:lvl2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2pPr>
            <a:lvl3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3pPr>
            <a:lvl4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4pPr>
            <a:lvl5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1335">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90" name="内容标题"/>
          <p:cNvSpPr txBox="1"/>
          <p:nvPr>
            <p:ph type="body" sz="quarter" idx="13"/>
          </p:nvPr>
        </p:nvSpPr>
        <p:spPr>
          <a:xfrm>
            <a:off x="6263690" y="3569763"/>
            <a:ext cx="1055797" cy="365300"/>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p>
        </p:txBody>
      </p:sp>
      <p:sp>
        <p:nvSpPr>
          <p:cNvPr id="91" name="沙发0010.png"/>
          <p:cNvSpPr/>
          <p:nvPr>
            <p:ph type="pic" sz="quarter" idx="14"/>
          </p:nvPr>
        </p:nvSpPr>
        <p:spPr>
          <a:xfrm>
            <a:off x="1191998" y="1735931"/>
            <a:ext cx="4459013" cy="3386062"/>
          </a:xfrm>
          <a:prstGeom prst="rect">
            <a:avLst/>
          </a:prstGeom>
        </p:spPr>
        <p:txBody>
          <a:bodyPr lIns="91439" tIns="45719" rIns="91439" bIns="45719">
            <a:noAutofit/>
          </a:bodyPr>
          <a:lstStyle/>
          <a:p/>
        </p:txBody>
      </p:sp>
      <p:sp>
        <p:nvSpPr>
          <p:cNvPr id="92" name="线条"/>
          <p:cNvSpPr/>
          <p:nvPr>
            <p:ph type="body" sz="quarter" idx="15"/>
          </p:nvPr>
        </p:nvSpPr>
        <p:spPr>
          <a:xfrm>
            <a:off x="6277089" y="4040263"/>
            <a:ext cx="3329125" cy="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25400">
            <a:solidFill>
              <a:srgbClr val="FFF116"/>
            </a:solidFill>
          </a:ln>
        </p:spPr>
        <p:txBody>
          <a:bodyPr lIns="0" tIns="0" rIns="0" bIns="0" anchor="ctr"/>
          <a:lstStyle/>
          <a:p/>
        </p:txBody>
      </p:sp>
      <p:sp>
        <p:nvSpPr>
          <p:cNvPr id="93" name="内容页大标题为页面顶部居左上位置"/>
          <p:cNvSpPr txBox="1"/>
          <p:nvPr>
            <p:ph type="body" sz="quarter" idx="16"/>
          </p:nvPr>
        </p:nvSpPr>
        <p:spPr>
          <a:xfrm>
            <a:off x="1132195" y="1098982"/>
            <a:ext cx="5535279" cy="365300"/>
          </a:xfrm>
          <a:prstGeom prst="rect">
            <a:avLst/>
          </a:prstGeom>
        </p:spPr>
        <p:txBody>
          <a:bodyPr anchor="ct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pPr>
          </a:p>
        </p:txBody>
      </p:sp>
      <p:pic>
        <p:nvPicPr>
          <p:cNvPr id="94"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95"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96"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9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无底纹">
    <p:spTree>
      <p:nvGrpSpPr>
        <p:cNvPr id="1" name=""/>
        <p:cNvGrpSpPr/>
        <p:nvPr/>
      </p:nvGrpSpPr>
      <p:grpSpPr>
        <a:xfrm>
          <a:off x="0" y="0"/>
          <a:ext cx="0" cy="0"/>
          <a:chOff x="0" y="0"/>
          <a:chExt cx="0" cy="0"/>
        </a:xfrm>
      </p:grpSpPr>
      <p:pic>
        <p:nvPicPr>
          <p:cNvPr id="104" name="原色-2.jpg" descr="原色-2.jpg"/>
          <p:cNvPicPr>
            <a:picLocks noChangeAspect="1"/>
          </p:cNvPicPr>
          <p:nvPr/>
        </p:nvPicPr>
        <p:blipFill>
          <a:blip r:embed="rId2"/>
          <a:stretch>
            <a:fillRect/>
          </a:stretch>
        </p:blipFill>
        <p:spPr>
          <a:xfrm>
            <a:off x="-51865" y="-922891"/>
            <a:ext cx="12295730" cy="7780892"/>
          </a:xfrm>
          <a:prstGeom prst="rect">
            <a:avLst/>
          </a:prstGeom>
          <a:ln w="12700">
            <a:miter lim="400000"/>
            <a:headEnd/>
            <a:tailEnd/>
          </a:ln>
        </p:spPr>
      </p:pic>
      <p:pic>
        <p:nvPicPr>
          <p:cNvPr id="105" name="图像" descr="图像"/>
          <p:cNvPicPr>
            <a:picLocks noChangeAspect="1"/>
          </p:cNvPicPr>
          <p:nvPr/>
        </p:nvPicPr>
        <p:blipFill>
          <a:blip r:embed="rId3"/>
          <a:stretch>
            <a:fillRect/>
          </a:stretch>
        </p:blipFill>
        <p:spPr>
          <a:xfrm>
            <a:off x="10344183" y="258172"/>
            <a:ext cx="1388991" cy="237596"/>
          </a:xfrm>
          <a:prstGeom prst="rect">
            <a:avLst/>
          </a:prstGeom>
          <a:ln w="12700">
            <a:miter lim="400000"/>
            <a:headEnd/>
            <a:tailEnd/>
          </a:ln>
        </p:spPr>
      </p:pic>
      <p:pic>
        <p:nvPicPr>
          <p:cNvPr id="106" name="图像" descr="图像"/>
          <p:cNvPicPr>
            <a:picLocks noChangeAspect="1"/>
          </p:cNvPicPr>
          <p:nvPr/>
        </p:nvPicPr>
        <p:blipFill>
          <a:blip r:embed="rId4"/>
          <a:stretch>
            <a:fillRect/>
          </a:stretch>
        </p:blipFill>
        <p:spPr>
          <a:xfrm rot="16200000">
            <a:off x="1511348" y="-728908"/>
            <a:ext cx="219425" cy="2265728"/>
          </a:xfrm>
          <a:prstGeom prst="rect">
            <a:avLst/>
          </a:prstGeom>
          <a:ln w="12700">
            <a:miter lim="400000"/>
            <a:headEnd/>
            <a:tailEnd/>
          </a:ln>
        </p:spPr>
      </p:pic>
      <p:sp>
        <p:nvSpPr>
          <p:cNvPr id="107"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10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p:cSld name="最后页">
    <p:spTree>
      <p:nvGrpSpPr>
        <p:cNvPr id="1" name=""/>
        <p:cNvGrpSpPr/>
        <p:nvPr/>
      </p:nvGrpSpPr>
      <p:grpSpPr>
        <a:xfrm>
          <a:off x="0" y="0"/>
          <a:ext cx="0" cy="0"/>
          <a:chOff x="0" y="0"/>
          <a:chExt cx="0" cy="0"/>
        </a:xfrm>
      </p:grpSpPr>
      <p:pic>
        <p:nvPicPr>
          <p:cNvPr id="115" name="最后图.jpeg" descr="最后图.jpeg"/>
          <p:cNvPicPr>
            <a:picLocks noChangeAspect="1"/>
          </p:cNvPicPr>
          <p:nvPr/>
        </p:nvPicPr>
        <p:blipFill>
          <a:blip r:embed="rId2"/>
          <a:srcRect l="5000" r="5000"/>
          <a:stretch>
            <a:fillRect/>
          </a:stretch>
        </p:blipFill>
        <p:spPr>
          <a:xfrm>
            <a:off x="-314718" y="-385698"/>
            <a:ext cx="12821437" cy="8113568"/>
          </a:xfrm>
          <a:prstGeom prst="rect">
            <a:avLst/>
          </a:prstGeom>
          <a:ln w="12700">
            <a:miter lim="400000"/>
            <a:headEnd/>
            <a:tailEnd/>
          </a:ln>
        </p:spPr>
      </p:pic>
      <p:pic>
        <p:nvPicPr>
          <p:cNvPr id="116" name="图片 1" descr="图片 1"/>
          <p:cNvPicPr>
            <a:picLocks noChangeAspect="1"/>
          </p:cNvPicPr>
          <p:nvPr/>
        </p:nvPicPr>
        <p:blipFill>
          <a:blip r:embed="rId3"/>
          <a:stretch>
            <a:fillRect/>
          </a:stretch>
        </p:blipFill>
        <p:spPr>
          <a:xfrm>
            <a:off x="3230542" y="2857435"/>
            <a:ext cx="5725273" cy="1571305"/>
          </a:xfrm>
          <a:prstGeom prst="rect">
            <a:avLst/>
          </a:prstGeom>
          <a:ln w="12700">
            <a:miter lim="400000"/>
            <a:headEnd/>
            <a:tailEnd/>
          </a:ln>
        </p:spPr>
      </p:pic>
      <p:pic>
        <p:nvPicPr>
          <p:cNvPr id="117" name="图像" descr="图像"/>
          <p:cNvPicPr>
            <a:picLocks noChangeAspect="1"/>
          </p:cNvPicPr>
          <p:nvPr/>
        </p:nvPicPr>
        <p:blipFill>
          <a:blip r:embed="rId4"/>
          <a:stretch>
            <a:fillRect/>
          </a:stretch>
        </p:blipFill>
        <p:spPr>
          <a:xfrm>
            <a:off x="559245" y="258172"/>
            <a:ext cx="1388990" cy="237596"/>
          </a:xfrm>
          <a:prstGeom prst="rect">
            <a:avLst/>
          </a:prstGeom>
          <a:ln w="12700">
            <a:miter lim="400000"/>
            <a:headEnd/>
            <a:tailEnd/>
          </a:ln>
        </p:spPr>
      </p:pic>
      <p:sp>
        <p:nvSpPr>
          <p:cNvPr id="11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image" Target="../media/image4.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字体&amp;字号.jpg" descr="字体&amp;字号.jpg"/>
          <p:cNvPicPr>
            <a:picLocks noChangeAspect="1"/>
          </p:cNvPicPr>
          <p:nvPr/>
        </p:nvPicPr>
        <p:blipFill>
          <a:blip r:embed="rId13"/>
          <a:stretch>
            <a:fillRect/>
          </a:stretch>
        </p:blipFill>
        <p:spPr>
          <a:xfrm>
            <a:off x="-54382" y="-926076"/>
            <a:ext cx="12300763" cy="7784077"/>
          </a:xfrm>
          <a:prstGeom prst="rect">
            <a:avLst/>
          </a:prstGeom>
          <a:ln w="12700">
            <a:miter lim="400000"/>
            <a:headEnd/>
            <a:tailEnd/>
          </a:ln>
        </p:spPr>
      </p:pic>
      <p:pic>
        <p:nvPicPr>
          <p:cNvPr id="3" name="图像" descr="图像"/>
          <p:cNvPicPr>
            <a:picLocks noChangeAspect="1"/>
          </p:cNvPicPr>
          <p:nvPr/>
        </p:nvPicPr>
        <p:blipFill>
          <a:blip r:embed="rId14"/>
          <a:stretch>
            <a:fillRect/>
          </a:stretch>
        </p:blipFill>
        <p:spPr>
          <a:xfrm>
            <a:off x="10344183" y="258172"/>
            <a:ext cx="1388991" cy="237596"/>
          </a:xfrm>
          <a:prstGeom prst="rect">
            <a:avLst/>
          </a:prstGeom>
          <a:ln w="12700">
            <a:miter lim="400000"/>
            <a:headEnd/>
            <a:tailEnd/>
          </a:ln>
        </p:spPr>
      </p:pic>
      <p:pic>
        <p:nvPicPr>
          <p:cNvPr id="4" name="图像" descr="图像"/>
          <p:cNvPicPr>
            <a:picLocks noChangeAspect="1"/>
          </p:cNvPicPr>
          <p:nvPr/>
        </p:nvPicPr>
        <p:blipFill>
          <a:blip r:embed="rId15"/>
          <a:stretch>
            <a:fillRect/>
          </a:stretch>
        </p:blipFill>
        <p:spPr>
          <a:xfrm rot="16200000">
            <a:off x="1511348" y="-728908"/>
            <a:ext cx="219425" cy="2265728"/>
          </a:xfrm>
          <a:prstGeom prst="rect">
            <a:avLst/>
          </a:prstGeom>
          <a:ln w="12700">
            <a:miter lim="400000"/>
            <a:headEnd/>
            <a:tailEnd/>
          </a:ln>
        </p:spPr>
      </p:pic>
      <p:sp>
        <p:nvSpPr>
          <p:cNvPr id="5" name="线条"/>
          <p:cNvSpPr/>
          <p:nvPr/>
        </p:nvSpPr>
        <p:spPr>
          <a:xfrm>
            <a:off x="478425" y="600075"/>
            <a:ext cx="5747811" cy="0"/>
          </a:xfrm>
          <a:prstGeom prst="line">
            <a:avLst/>
          </a:prstGeom>
          <a:ln w="12700">
            <a:solidFill>
              <a:srgbClr val="FFF116"/>
            </a:solidFill>
            <a:miter lim="400000"/>
          </a:ln>
        </p:spPr>
        <p:txBody>
          <a:bodyPr lIns="38098" tIns="38098" rIns="38098" bIns="38098"/>
          <a:lstStyle/>
          <a:p>
            <a:endParaRPr sz="1500"/>
          </a:p>
        </p:txBody>
      </p:sp>
      <p:sp>
        <p:nvSpPr>
          <p:cNvPr id="6" name="标题文本"/>
          <p:cNvSpPr txBox="1"/>
          <p:nvPr>
            <p:ph type="title"/>
          </p:nvPr>
        </p:nvSpPr>
        <p:spPr>
          <a:xfrm>
            <a:off x="2301052" y="0"/>
            <a:ext cx="8669868" cy="1836738"/>
          </a:xfrm>
          <a:prstGeom prst="rect">
            <a:avLst/>
          </a:prstGeom>
          <a:ln w="12700">
            <a:miter lim="400000"/>
          </a:ln>
        </p:spPr>
        <p:txBody>
          <a:bodyPr lIns="27092" tIns="27092" rIns="27092" bIns="27092" anchor="b">
            <a:normAutofit/>
          </a:bodyPr>
          <a:lstStyle/>
          <a:p>
            <a:r>
              <a:t>标题文本</a:t>
            </a:r>
          </a:p>
        </p:txBody>
      </p:sp>
      <p:sp>
        <p:nvSpPr>
          <p:cNvPr id="7" name="正文级别 1…"/>
          <p:cNvSpPr txBox="1"/>
          <p:nvPr>
            <p:ph type="body" idx="1"/>
          </p:nvPr>
        </p:nvSpPr>
        <p:spPr>
          <a:xfrm>
            <a:off x="6726296" y="2438400"/>
            <a:ext cx="4244623" cy="4419601"/>
          </a:xfrm>
          <a:prstGeom prst="rect">
            <a:avLst/>
          </a:prstGeom>
          <a:ln w="12700">
            <a:miter lim="400000"/>
          </a:ln>
        </p:spPr>
        <p:txBody>
          <a:bodyPr lIns="27092" tIns="27092" rIns="27092" bIns="27092">
            <a:normAutofit/>
          </a:bodyPr>
          <a:lstStyle/>
          <a:p>
            <a:r>
              <a:t>正文级别 1</a:t>
            </a:r>
          </a:p>
          <a:p>
            <a:pPr lvl="1"/>
            <a:r>
              <a:t>正文级别 2</a:t>
            </a:r>
          </a:p>
          <a:p>
            <a:pPr lvl="2"/>
            <a:r>
              <a:t>正文级别 3</a:t>
            </a:r>
          </a:p>
          <a:p>
            <a:pPr lvl="3"/>
            <a:r>
              <a:t>正文级别 4</a:t>
            </a:r>
          </a:p>
          <a:p>
            <a:pPr lvl="4"/>
            <a:r>
              <a:t>正文级别 5</a:t>
            </a:r>
          </a:p>
        </p:txBody>
      </p:sp>
      <p:sp>
        <p:nvSpPr>
          <p:cNvPr id="8" name="幻灯片编号"/>
          <p:cNvSpPr txBox="1"/>
          <p:nvPr>
            <p:ph type="sldNum" sz="quarter" idx="2"/>
          </p:nvPr>
        </p:nvSpPr>
        <p:spPr>
          <a:xfrm>
            <a:off x="5978420" y="6229350"/>
            <a:ext cx="229517" cy="249317"/>
          </a:xfrm>
          <a:prstGeom prst="rect">
            <a:avLst/>
          </a:prstGeom>
          <a:ln w="12700">
            <a:miter lim="400000"/>
          </a:ln>
        </p:spPr>
        <p:txBody>
          <a:bodyPr wrap="none" lIns="27092" tIns="27092" rIns="27092" bIns="27092">
            <a:spAutoFit/>
          </a:bodyPr>
          <a:lstStyle>
            <a:lvl1pPr>
              <a:defRPr sz="1165"/>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sldNum="0" hdr="0" ftr="0" dt="0"/>
  <p:txStyles>
    <p:titleStyle>
      <a:lvl1pPr marL="0" marR="0" indent="0" algn="r" defTabSz="762000" rtl="0" latinLnBrk="0">
        <a:lnSpc>
          <a:spcPct val="100000"/>
        </a:lnSpc>
        <a:spcBef>
          <a:spcPts val="0"/>
        </a:spcBef>
        <a:spcAft>
          <a:spcPts val="0"/>
        </a:spcAft>
        <a:buClrTx/>
        <a:buSzTx/>
        <a:buFontTx/>
        <a:buNone/>
        <a:tabLst>
          <a:tab pos="169545" algn="l"/>
          <a:tab pos="349250" algn="l"/>
          <a:tab pos="518795" algn="l"/>
          <a:tab pos="698500" algn="l"/>
          <a:tab pos="868045" algn="l"/>
          <a:tab pos="1047750" algn="l"/>
          <a:tab pos="1227455" algn="l"/>
          <a:tab pos="1397000" algn="l"/>
          <a:tab pos="1576705" algn="l"/>
          <a:tab pos="1746250" algn="l"/>
          <a:tab pos="1925955" algn="l"/>
          <a:tab pos="2106295" algn="l"/>
        </a:tabLst>
        <a:defRPr sz="3835" b="0" i="0" u="none" strike="noStrike" cap="none" spc="0" baseline="0">
          <a:ln>
            <a:noFill/>
          </a:ln>
          <a:solidFill>
            <a:srgbClr val="FFFFFF"/>
          </a:solidFill>
          <a:uFillTx/>
          <a:latin typeface="+mj-lt"/>
          <a:ea typeface="+mj-ea"/>
          <a:cs typeface="+mj-cs"/>
          <a:sym typeface="Microsoft YaHei"/>
        </a:defRPr>
      </a:lvl1pPr>
      <a:lvl2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2pPr>
      <a:lvl3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3pPr>
      <a:lvl4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4pPr>
      <a:lvl5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5pPr>
      <a:lvl6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6pPr>
      <a:lvl7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7pPr>
      <a:lvl8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8pPr>
      <a:lvl9pPr marL="0" marR="0" indent="0" algn="r" defTabSz="914400" rtl="0" latinLnBrk="0">
        <a:lnSpc>
          <a:spcPct val="100000"/>
        </a:lnSpc>
        <a:spcBef>
          <a:spcPts val="0"/>
        </a:spcBef>
        <a:spcAft>
          <a:spcPts val="0"/>
        </a:spcAft>
        <a:buClrTx/>
        <a:buSzTx/>
        <a:buFontTx/>
        <a:buNone/>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b="0" i="0" u="none" strike="noStrike" cap="none" spc="0" baseline="0">
          <a:ln>
            <a:noFill/>
          </a:ln>
          <a:solidFill>
            <a:srgbClr val="FFFFFF"/>
          </a:solidFill>
          <a:uFillTx/>
          <a:latin typeface="+mj-lt"/>
          <a:ea typeface="+mj-ea"/>
          <a:cs typeface="+mj-cs"/>
          <a:sym typeface="Microsoft YaHei"/>
        </a:defRPr>
      </a:lvl9pPr>
    </p:titleStyle>
    <p:bodyStyle>
      <a:lvl1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1pPr>
      <a:lvl2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2pPr>
      <a:lvl3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3pPr>
      <a:lvl4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4pPr>
      <a:lvl5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5pPr>
      <a:lvl6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6pPr>
      <a:lvl7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7pPr>
      <a:lvl8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8pPr>
      <a:lvl9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9pPr>
    </p:bodyStyle>
    <p:otherStyle>
      <a:lvl1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1pPr>
      <a:lvl2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2pPr>
      <a:lvl3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3pPr>
      <a:lvl4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4pPr>
      <a:lvl5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5pPr>
      <a:lvl6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6pPr>
      <a:lvl7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7pPr>
      <a:lvl8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8pPr>
      <a:lvl9pPr marL="0" marR="0" indent="0" algn="ctr" defTabSz="407670" rtl="0" latinLnBrk="0">
        <a:lnSpc>
          <a:spcPct val="100000"/>
        </a:lnSpc>
        <a:spcBef>
          <a:spcPts val="0"/>
        </a:spcBef>
        <a:spcAft>
          <a:spcPts val="0"/>
        </a:spcAft>
        <a:buClrTx/>
        <a:buSzTx/>
        <a:buFontTx/>
        <a:buNone/>
        <a:defRPr sz="1165" b="0" i="0" u="none" strike="noStrike" cap="none" spc="0" baseline="0">
          <a:ln>
            <a:noFill/>
          </a:ln>
          <a:solidFill>
            <a:schemeClr val="tx1"/>
          </a:solidFill>
          <a:uFillTx/>
          <a:latin typeface="+mn-lt"/>
          <a:ea typeface="+mn-ea"/>
          <a:cs typeface="+mn-cs"/>
          <a:sym typeface="Microsoft YaHe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这里是PPT主标题"/>
          <p:cNvSpPr txBox="1"/>
          <p:nvPr/>
        </p:nvSpPr>
        <p:spPr>
          <a:xfrm>
            <a:off x="544791" y="2642680"/>
            <a:ext cx="6950588" cy="1225550"/>
          </a:xfrm>
          <a:prstGeom prst="rect">
            <a:avLst/>
          </a:prstGeom>
          <a:ln w="12700">
            <a:miter lim="400000"/>
          </a:ln>
        </p:spPr>
        <p:txBody>
          <a:bodyPr lIns="22576" tIns="22576" rIns="22576" bIns="22576" anchor="ctr">
            <a:spAutoFit/>
          </a:bodyPr>
          <a:lstStyle/>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a:solidFill>
                  <a:srgbClr val="FFFFFF"/>
                </a:solidFill>
              </a:defRPr>
            </a:pPr>
            <a:r>
              <a:rPr sz="3835"/>
              <a:t>第三届云安全算法挑战赛</a:t>
            </a:r>
            <a:endParaRPr sz="3835"/>
          </a:p>
          <a:p>
            <a: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4600">
                <a:solidFill>
                  <a:srgbClr val="FFFFFF"/>
                </a:solidFill>
              </a:defRPr>
            </a:pPr>
            <a:r>
              <a:rPr sz="3835"/>
              <a:t>现场</a:t>
            </a:r>
            <a:r>
              <a:rPr lang="zh-CN" sz="3835"/>
              <a:t>决</a:t>
            </a:r>
            <a:r>
              <a:rPr sz="3835"/>
              <a:t>赛</a:t>
            </a:r>
            <a:endParaRPr sz="3835"/>
          </a:p>
        </p:txBody>
      </p:sp>
      <p:sp>
        <p:nvSpPr>
          <p:cNvPr id="146" name="版本/主讲人信息副标题"/>
          <p:cNvSpPr txBox="1"/>
          <p:nvPr/>
        </p:nvSpPr>
        <p:spPr>
          <a:xfrm>
            <a:off x="544791" y="4414830"/>
            <a:ext cx="6950588" cy="536575"/>
          </a:xfrm>
          <a:prstGeom prst="rect">
            <a:avLst/>
          </a:prstGeom>
          <a:ln w="12700">
            <a:miter lim="400000"/>
          </a:ln>
        </p:spPr>
        <p:txBody>
          <a:bodyPr lIns="22576" tIns="22576" rIns="22576" bIns="22576" anchor="ctr">
            <a:spAutoFit/>
          </a:bodyP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lvl1pPr>
          </a:lstStyle>
          <a:p>
            <a:r>
              <a:rPr lang="zh-CN" altLang="en-US" sz="3200"/>
              <a:t>上地西二旗人民</a:t>
            </a:r>
            <a:endParaRPr lang="zh-CN" altLang="en-US" sz="3200"/>
          </a:p>
        </p:txBody>
      </p:sp>
      <p:sp>
        <p:nvSpPr>
          <p:cNvPr id="2" name="版本/主讲人信息副标题"/>
          <p:cNvSpPr txBox="1"/>
          <p:nvPr/>
        </p:nvSpPr>
        <p:spPr>
          <a:xfrm>
            <a:off x="544791" y="5858185"/>
            <a:ext cx="6950588" cy="413385"/>
          </a:xfrm>
          <a:prstGeom prst="rect">
            <a:avLst/>
          </a:prstGeom>
          <a:ln w="12700">
            <a:miter lim="400000"/>
          </a:ln>
        </p:spPr>
        <p:txBody>
          <a:bodyPr lIns="22576" tIns="22576" rIns="22576" bIns="22576" anchor="ctr">
            <a:spAutoFit/>
          </a:bodyP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lvl1pPr>
          </a:lstStyle>
          <a:p>
            <a:r>
              <a:rPr lang="zh-CN" altLang="en-US" sz="2400"/>
              <a:t>钟润兴，高志锋，蔡恒兴</a:t>
            </a:r>
            <a:endParaRPr lang="zh-CN" altLang="en-US" sz="2400"/>
          </a:p>
        </p:txBody>
      </p:sp>
      <p:sp>
        <p:nvSpPr>
          <p:cNvPr id="3" name="版本/主讲人信息副标题"/>
          <p:cNvSpPr txBox="1"/>
          <p:nvPr/>
        </p:nvSpPr>
        <p:spPr>
          <a:xfrm>
            <a:off x="544791" y="6271252"/>
            <a:ext cx="6950588" cy="327025"/>
          </a:xfrm>
          <a:prstGeom prst="rect">
            <a:avLst/>
          </a:prstGeom>
          <a:ln w="12700">
            <a:miter lim="400000"/>
          </a:ln>
        </p:spPr>
        <p:txBody>
          <a:bodyPr lIns="22576" tIns="22576" rIns="22576" bIns="22576" anchor="ctr">
            <a:spAutoFit/>
          </a:bodyPr>
          <a:lstStyle>
            <a:lvl1pPr algn="l" defTabSz="914400">
              <a:tabLst>
                <a:tab pos="203200" algn="l"/>
                <a:tab pos="419100" algn="l"/>
                <a:tab pos="622300" algn="l"/>
                <a:tab pos="838200" algn="l"/>
                <a:tab pos="1041400" algn="l"/>
                <a:tab pos="1257300" algn="l"/>
                <a:tab pos="1473200" algn="l"/>
                <a:tab pos="1676400" algn="l"/>
                <a:tab pos="1892300" algn="l"/>
                <a:tab pos="2095500" algn="l"/>
                <a:tab pos="2311400" algn="l"/>
                <a:tab pos="2527300" algn="l"/>
              </a:tabLst>
              <a:defRPr sz="2200">
                <a:solidFill>
                  <a:srgbClr val="FFFFFF"/>
                </a:solidFill>
              </a:defRPr>
            </a:lvl1pPr>
          </a:lstStyle>
          <a:p>
            <a:r>
              <a:rPr lang="en-US" altLang="zh-CN" sz="1835"/>
              <a:t>2018</a:t>
            </a:r>
            <a:r>
              <a:rPr lang="zh-CN" altLang="en-US" sz="1835"/>
              <a:t>年</a:t>
            </a:r>
            <a:r>
              <a:rPr lang="en-US" altLang="zh-CN" sz="1835"/>
              <a:t>09</a:t>
            </a:r>
            <a:r>
              <a:rPr lang="zh-CN" altLang="en-US" sz="1835"/>
              <a:t>月</a:t>
            </a:r>
            <a:r>
              <a:rPr lang="en-US" altLang="zh-CN" sz="1835"/>
              <a:t>21</a:t>
            </a:r>
            <a:r>
              <a:rPr lang="zh-CN" altLang="en-US" sz="1835"/>
              <a:t>日</a:t>
            </a:r>
            <a:endParaRPr lang="zh-CN" altLang="en-US" sz="1835"/>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052" y="-1169670"/>
            <a:ext cx="8669868" cy="1836738"/>
          </a:xfrm>
        </p:spPr>
        <p:txBody>
          <a:bodyPr/>
          <a:lstStyle/>
          <a:p>
            <a:pPr algn="ctr"/>
            <a:r>
              <a:rPr lang="zh-CN" altLang="en-US">
                <a:latin typeface="华文宋体" panose="02010600040101010101" charset="-122"/>
                <a:ea typeface="华文宋体" panose="02010600040101010101" charset="-122"/>
              </a:rPr>
              <a:t>统计</a:t>
            </a:r>
            <a:r>
              <a:rPr lang="en-US" altLang="zh-CN">
                <a:latin typeface="华文宋体" panose="02010600040101010101" charset="-122"/>
                <a:ea typeface="华文宋体" panose="02010600040101010101" charset="-122"/>
                <a:sym typeface="+mn-ea"/>
              </a:rPr>
              <a:t>api</a:t>
            </a:r>
            <a:r>
              <a:rPr lang="zh-CN" altLang="en-US">
                <a:latin typeface="华文宋体" panose="02010600040101010101" charset="-122"/>
                <a:ea typeface="华文宋体" panose="02010600040101010101" charset="-122"/>
              </a:rPr>
              <a:t>列的取值情况</a:t>
            </a:r>
            <a:endParaRPr lang="en-US" altLang="zh-CN">
              <a:latin typeface="华文宋体" panose="02010600040101010101" charset="-122"/>
              <a:ea typeface="华文宋体" panose="02010600040101010101" charset="-122"/>
            </a:endParaRPr>
          </a:p>
        </p:txBody>
      </p:sp>
      <p:pic>
        <p:nvPicPr>
          <p:cNvPr id="4" name="图片 3"/>
          <p:cNvPicPr>
            <a:picLocks noChangeAspect="1"/>
          </p:cNvPicPr>
          <p:nvPr/>
        </p:nvPicPr>
        <p:blipFill>
          <a:blip r:embed="rId1"/>
          <a:stretch>
            <a:fillRect/>
          </a:stretch>
        </p:blipFill>
        <p:spPr>
          <a:xfrm>
            <a:off x="293370" y="1309370"/>
            <a:ext cx="4302760" cy="3628390"/>
          </a:xfrm>
          <a:prstGeom prst="rect">
            <a:avLst/>
          </a:prstGeom>
        </p:spPr>
      </p:pic>
      <p:pic>
        <p:nvPicPr>
          <p:cNvPr id="6" name="图片 5"/>
          <p:cNvPicPr>
            <a:picLocks noChangeAspect="1"/>
          </p:cNvPicPr>
          <p:nvPr/>
        </p:nvPicPr>
        <p:blipFill>
          <a:blip r:embed="rId2"/>
          <a:stretch>
            <a:fillRect/>
          </a:stretch>
        </p:blipFill>
        <p:spPr>
          <a:xfrm>
            <a:off x="3026410" y="3109595"/>
            <a:ext cx="4618355" cy="3315335"/>
          </a:xfrm>
          <a:prstGeom prst="rect">
            <a:avLst/>
          </a:prstGeom>
        </p:spPr>
      </p:pic>
      <p:sp>
        <p:nvSpPr>
          <p:cNvPr id="9" name="矩形 8"/>
          <p:cNvSpPr/>
          <p:nvPr/>
        </p:nvSpPr>
        <p:spPr>
          <a:xfrm>
            <a:off x="535940" y="1969770"/>
            <a:ext cx="1071245" cy="2711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8309610" y="667385"/>
            <a:ext cx="3539490" cy="552323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542290" y="908050"/>
            <a:ext cx="4874260" cy="3637280"/>
          </a:xfrm>
          <a:prstGeom prst="rect">
            <a:avLst/>
          </a:prstGeom>
        </p:spPr>
      </p:pic>
      <p:sp>
        <p:nvSpPr>
          <p:cNvPr id="2" name="标题 1"/>
          <p:cNvSpPr>
            <a:spLocks noGrp="1"/>
          </p:cNvSpPr>
          <p:nvPr>
            <p:ph type="title"/>
          </p:nvPr>
        </p:nvSpPr>
        <p:spPr>
          <a:xfrm>
            <a:off x="2283907" y="-1283970"/>
            <a:ext cx="8669868" cy="1836738"/>
          </a:xfrm>
        </p:spPr>
        <p:txBody>
          <a:bodyPr/>
          <a:lstStyle/>
          <a:p>
            <a:pPr algn="ctr"/>
            <a:r>
              <a:rPr lang="zh-CN" altLang="en-US">
                <a:latin typeface="华文宋体" panose="02010600040101010101" charset="-122"/>
                <a:ea typeface="华文宋体" panose="02010600040101010101" charset="-122"/>
                <a:sym typeface="+mn-ea"/>
              </a:rPr>
              <a:t>统计</a:t>
            </a:r>
            <a:r>
              <a:rPr lang="en-US" altLang="zh-CN">
                <a:latin typeface="华文宋体" panose="02010600040101010101" charset="-122"/>
                <a:ea typeface="华文宋体" panose="02010600040101010101" charset="-122"/>
                <a:sym typeface="+mn-ea"/>
              </a:rPr>
              <a:t>tid</a:t>
            </a:r>
            <a:r>
              <a:rPr lang="zh-CN" altLang="en-US">
                <a:latin typeface="华文宋体" panose="02010600040101010101" charset="-122"/>
                <a:ea typeface="华文宋体" panose="02010600040101010101" charset="-122"/>
                <a:sym typeface="+mn-ea"/>
              </a:rPr>
              <a:t>列的取值情况</a:t>
            </a:r>
            <a:endParaRPr lang="zh-CN" altLang="en-US"/>
          </a:p>
        </p:txBody>
      </p:sp>
      <p:pic>
        <p:nvPicPr>
          <p:cNvPr id="10" name="图片 9"/>
          <p:cNvPicPr>
            <a:picLocks noChangeAspect="1"/>
          </p:cNvPicPr>
          <p:nvPr/>
        </p:nvPicPr>
        <p:blipFill>
          <a:blip r:embed="rId2"/>
          <a:stretch>
            <a:fillRect/>
          </a:stretch>
        </p:blipFill>
        <p:spPr>
          <a:xfrm>
            <a:off x="3208655" y="2892425"/>
            <a:ext cx="5551805" cy="3883025"/>
          </a:xfrm>
          <a:prstGeom prst="rect">
            <a:avLst/>
          </a:prstGeom>
        </p:spPr>
      </p:pic>
      <p:pic>
        <p:nvPicPr>
          <p:cNvPr id="11" name="图片 10"/>
          <p:cNvPicPr>
            <a:picLocks noChangeAspect="1"/>
          </p:cNvPicPr>
          <p:nvPr/>
        </p:nvPicPr>
        <p:blipFill>
          <a:blip r:embed="rId3"/>
          <a:stretch>
            <a:fillRect/>
          </a:stretch>
        </p:blipFill>
        <p:spPr>
          <a:xfrm>
            <a:off x="9627235" y="-528955"/>
            <a:ext cx="2184400" cy="7163435"/>
          </a:xfrm>
          <a:prstGeom prst="rect">
            <a:avLst/>
          </a:prstGeom>
        </p:spPr>
      </p:pic>
      <p:sp>
        <p:nvSpPr>
          <p:cNvPr id="12" name="矩形 11"/>
          <p:cNvSpPr/>
          <p:nvPr/>
        </p:nvSpPr>
        <p:spPr>
          <a:xfrm>
            <a:off x="963930" y="1524635"/>
            <a:ext cx="1071245" cy="271145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p>
            <a:endParaRPr lang="zh-CN" altLang="en-US"/>
          </a:p>
        </p:txBody>
      </p:sp>
      <p:sp>
        <p:nvSpPr>
          <p:cNvPr id="180" name="Shape 180"/>
          <p:cNvSpPr/>
          <p:nvPr/>
        </p:nvSpPr>
        <p:spPr>
          <a:xfrm>
            <a:off x="7898719"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81" name="Shape 181"/>
          <p:cNvSpPr/>
          <p:nvPr/>
        </p:nvSpPr>
        <p:spPr>
          <a:xfrm>
            <a:off x="3631907"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82" name="Shape 182"/>
          <p:cNvSpPr/>
          <p:nvPr/>
        </p:nvSpPr>
        <p:spPr>
          <a:xfrm>
            <a:off x="1706315"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83" name="Shape 183"/>
          <p:cNvSpPr/>
          <p:nvPr/>
        </p:nvSpPr>
        <p:spPr>
          <a:xfrm>
            <a:off x="5483435"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184" name="Shape 184"/>
          <p:cNvSpPr/>
          <p:nvPr/>
        </p:nvSpPr>
        <p:spPr>
          <a:xfrm>
            <a:off x="5587683"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186" name="Shape 186"/>
          <p:cNvSpPr/>
          <p:nvPr/>
        </p:nvSpPr>
        <p:spPr>
          <a:xfrm>
            <a:off x="5945145"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3</a:t>
            </a:r>
            <a:endParaRPr sz="3000"/>
          </a:p>
        </p:txBody>
      </p:sp>
      <p:sp>
        <p:nvSpPr>
          <p:cNvPr id="187" name="Shape 187"/>
          <p:cNvSpPr/>
          <p:nvPr/>
        </p:nvSpPr>
        <p:spPr>
          <a:xfrm>
            <a:off x="4578645"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89" name="Shape 189"/>
          <p:cNvSpPr/>
          <p:nvPr/>
        </p:nvSpPr>
        <p:spPr>
          <a:xfrm>
            <a:off x="3839907"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2</a:t>
            </a:r>
            <a:endParaRPr sz="2400"/>
          </a:p>
        </p:txBody>
      </p:sp>
      <p:sp>
        <p:nvSpPr>
          <p:cNvPr id="190" name="Shape 190"/>
          <p:cNvSpPr/>
          <p:nvPr/>
        </p:nvSpPr>
        <p:spPr>
          <a:xfrm>
            <a:off x="6908731"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92" name="Shape 192"/>
          <p:cNvSpPr/>
          <p:nvPr/>
        </p:nvSpPr>
        <p:spPr>
          <a:xfrm>
            <a:off x="8099393"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4</a:t>
            </a:r>
            <a:endParaRPr sz="2400"/>
          </a:p>
        </p:txBody>
      </p:sp>
      <p:sp>
        <p:nvSpPr>
          <p:cNvPr id="194" name="Shape 194"/>
          <p:cNvSpPr/>
          <p:nvPr/>
        </p:nvSpPr>
        <p:spPr>
          <a:xfrm>
            <a:off x="1910506" y="316742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1</a:t>
            </a:r>
            <a:endParaRPr sz="2400"/>
          </a:p>
        </p:txBody>
      </p:sp>
      <p:sp>
        <p:nvSpPr>
          <p:cNvPr id="195" name="Shape 195"/>
          <p:cNvSpPr/>
          <p:nvPr/>
        </p:nvSpPr>
        <p:spPr>
          <a:xfrm>
            <a:off x="2649879" y="335824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96" name="Shape 196"/>
          <p:cNvSpPr/>
          <p:nvPr/>
        </p:nvSpPr>
        <p:spPr>
          <a:xfrm>
            <a:off x="9853225"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97" name="Shape 197"/>
          <p:cNvSpPr/>
          <p:nvPr/>
        </p:nvSpPr>
        <p:spPr>
          <a:xfrm>
            <a:off x="8863237"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99" name="Shape 199"/>
          <p:cNvSpPr/>
          <p:nvPr/>
        </p:nvSpPr>
        <p:spPr>
          <a:xfrm>
            <a:off x="10053899"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5</a:t>
            </a:r>
            <a:endParaRPr sz="2400"/>
          </a:p>
        </p:txBody>
      </p:sp>
      <p:sp>
        <p:nvSpPr>
          <p:cNvPr id="131" name="Shape 131"/>
          <p:cNvSpPr/>
          <p:nvPr/>
        </p:nvSpPr>
        <p:spPr>
          <a:xfrm>
            <a:off x="427685" y="629932"/>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endParaRPr lang="zh-CN" sz="4000">
              <a:solidFill>
                <a:schemeClr val="bg1"/>
              </a:solidFill>
            </a:endParaRPr>
          </a:p>
        </p:txBody>
      </p:sp>
      <p:sp>
        <p:nvSpPr>
          <p:cNvPr id="2" name="Shape 138"/>
          <p:cNvSpPr/>
          <p:nvPr/>
        </p:nvSpPr>
        <p:spPr>
          <a:xfrm>
            <a:off x="1652464" y="4275481"/>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endParaRPr lang="zh-CN" sz="2000">
              <a:solidFill>
                <a:schemeClr val="bg1"/>
              </a:solidFill>
            </a:endParaRPr>
          </a:p>
        </p:txBody>
      </p:sp>
      <p:sp>
        <p:nvSpPr>
          <p:cNvPr id="3" name="Shape 142"/>
          <p:cNvSpPr/>
          <p:nvPr/>
        </p:nvSpPr>
        <p:spPr>
          <a:xfrm>
            <a:off x="3632083" y="427897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endParaRPr lang="zh-CN" sz="2000">
              <a:solidFill>
                <a:schemeClr val="bg1"/>
              </a:solidFill>
            </a:endParaRPr>
          </a:p>
        </p:txBody>
      </p:sp>
      <p:sp>
        <p:nvSpPr>
          <p:cNvPr id="4" name="Shape 145"/>
          <p:cNvSpPr/>
          <p:nvPr/>
        </p:nvSpPr>
        <p:spPr>
          <a:xfrm>
            <a:off x="5640860" y="427516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endParaRPr lang="zh-CN" sz="2000">
              <a:solidFill>
                <a:schemeClr val="bg1"/>
              </a:solidFill>
            </a:endParaRPr>
          </a:p>
        </p:txBody>
      </p:sp>
      <p:sp>
        <p:nvSpPr>
          <p:cNvPr id="5" name="Shape 148"/>
          <p:cNvSpPr/>
          <p:nvPr/>
        </p:nvSpPr>
        <p:spPr>
          <a:xfrm>
            <a:off x="7492473" y="4278972"/>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endParaRPr lang="zh-CN" sz="2000">
              <a:solidFill>
                <a:schemeClr val="bg1"/>
              </a:solidFill>
            </a:endParaRPr>
          </a:p>
        </p:txBody>
      </p:sp>
      <p:sp>
        <p:nvSpPr>
          <p:cNvPr id="6" name="Shape 151"/>
          <p:cNvSpPr/>
          <p:nvPr/>
        </p:nvSpPr>
        <p:spPr>
          <a:xfrm>
            <a:off x="9634599" y="427897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endParaRPr lang="zh-CN" sz="2000">
              <a:solidFill>
                <a:schemeClr val="bg1"/>
              </a:solidFill>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1362" y="-1232535"/>
            <a:ext cx="8669868" cy="1836738"/>
          </a:xfrm>
        </p:spPr>
        <p:txBody>
          <a:bodyPr/>
          <a:lstStyle/>
          <a:p>
            <a:pPr algn="ctr"/>
            <a:r>
              <a:rPr lang="zh-CN" altLang="en-US">
                <a:latin typeface="华文宋体" panose="02010600040101010101" charset="-122"/>
                <a:ea typeface="华文宋体" panose="02010600040101010101" charset="-122"/>
              </a:rPr>
              <a:t>初赛</a:t>
            </a:r>
            <a:r>
              <a:rPr lang="zh-CN" altLang="en-US">
                <a:latin typeface="华文宋体" panose="02010600040101010101" charset="-122"/>
                <a:ea typeface="华文宋体" panose="02010600040101010101" charset="-122"/>
              </a:rPr>
              <a:t>整体</a:t>
            </a:r>
            <a:r>
              <a:rPr lang="zh-CN" altLang="en-US">
                <a:latin typeface="华文宋体" panose="02010600040101010101" charset="-122"/>
                <a:ea typeface="华文宋体" panose="02010600040101010101" charset="-122"/>
              </a:rPr>
              <a:t>方案</a:t>
            </a:r>
            <a:r>
              <a:rPr lang="en-US" altLang="zh-CN">
                <a:latin typeface="华文宋体" panose="02010600040101010101" charset="-122"/>
                <a:ea typeface="华文宋体" panose="02010600040101010101" charset="-122"/>
              </a:rPr>
              <a:t>: stacking</a:t>
            </a:r>
            <a:endParaRPr lang="en-US" altLang="zh-CN">
              <a:latin typeface="华文宋体" panose="02010600040101010101" charset="-122"/>
              <a:ea typeface="华文宋体" panose="02010600040101010101" charset="-122"/>
            </a:endParaRPr>
          </a:p>
        </p:txBody>
      </p:sp>
      <p:sp>
        <p:nvSpPr>
          <p:cNvPr id="4" name="矩形 3"/>
          <p:cNvSpPr/>
          <p:nvPr/>
        </p:nvSpPr>
        <p:spPr>
          <a:xfrm>
            <a:off x="4601210" y="191262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LGB1</a:t>
            </a:r>
            <a:endParaRPr lang="en-US" altLang="zh-CN">
              <a:latin typeface="华文宋体" panose="02010600040101010101" charset="-122"/>
              <a:ea typeface="华文宋体" panose="02010600040101010101" charset="-122"/>
            </a:endParaRPr>
          </a:p>
        </p:txBody>
      </p:sp>
      <p:sp>
        <p:nvSpPr>
          <p:cNvPr id="5" name="矩形 4"/>
          <p:cNvSpPr/>
          <p:nvPr/>
        </p:nvSpPr>
        <p:spPr>
          <a:xfrm>
            <a:off x="4601210" y="271018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LGB2</a:t>
            </a:r>
            <a:endParaRPr lang="en-US" altLang="zh-CN">
              <a:latin typeface="华文宋体" panose="02010600040101010101" charset="-122"/>
              <a:ea typeface="华文宋体" panose="02010600040101010101" charset="-122"/>
            </a:endParaRPr>
          </a:p>
        </p:txBody>
      </p:sp>
      <p:sp>
        <p:nvSpPr>
          <p:cNvPr id="8" name="矩形 7"/>
          <p:cNvSpPr/>
          <p:nvPr/>
        </p:nvSpPr>
        <p:spPr>
          <a:xfrm>
            <a:off x="4601210" y="340804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CNN1</a:t>
            </a:r>
            <a:endParaRPr lang="en-US" altLang="zh-CN">
              <a:latin typeface="华文宋体" panose="02010600040101010101" charset="-122"/>
              <a:ea typeface="华文宋体" panose="02010600040101010101" charset="-122"/>
            </a:endParaRPr>
          </a:p>
        </p:txBody>
      </p:sp>
      <p:sp>
        <p:nvSpPr>
          <p:cNvPr id="9" name="矩形 8"/>
          <p:cNvSpPr/>
          <p:nvPr/>
        </p:nvSpPr>
        <p:spPr>
          <a:xfrm>
            <a:off x="4601210" y="409575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CNN2</a:t>
            </a:r>
            <a:endParaRPr lang="en-US" altLang="zh-CN">
              <a:latin typeface="华文宋体" panose="02010600040101010101" charset="-122"/>
              <a:ea typeface="华文宋体" panose="02010600040101010101" charset="-122"/>
            </a:endParaRPr>
          </a:p>
        </p:txBody>
      </p:sp>
      <p:sp>
        <p:nvSpPr>
          <p:cNvPr id="10" name="矩形 9"/>
          <p:cNvSpPr/>
          <p:nvPr/>
        </p:nvSpPr>
        <p:spPr>
          <a:xfrm>
            <a:off x="4601210" y="478345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MLP1</a:t>
            </a:r>
            <a:endParaRPr lang="en-US" altLang="zh-CN">
              <a:solidFill>
                <a:srgbClr val="FFFF00"/>
              </a:solidFill>
              <a:latin typeface="华文宋体" panose="02010600040101010101" charset="-122"/>
              <a:ea typeface="华文宋体" panose="02010600040101010101" charset="-122"/>
            </a:endParaRPr>
          </a:p>
        </p:txBody>
      </p:sp>
      <p:sp>
        <p:nvSpPr>
          <p:cNvPr id="11" name="矩形 10"/>
          <p:cNvSpPr/>
          <p:nvPr/>
        </p:nvSpPr>
        <p:spPr>
          <a:xfrm>
            <a:off x="4601210" y="542163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MLP2</a:t>
            </a:r>
            <a:endParaRPr lang="en-US" altLang="zh-CN">
              <a:solidFill>
                <a:srgbClr val="FFFF00"/>
              </a:solidFill>
              <a:latin typeface="华文宋体" panose="02010600040101010101" charset="-122"/>
              <a:ea typeface="华文宋体" panose="02010600040101010101" charset="-122"/>
            </a:endParaRPr>
          </a:p>
        </p:txBody>
      </p:sp>
      <p:sp>
        <p:nvSpPr>
          <p:cNvPr id="12" name="矩形 11"/>
          <p:cNvSpPr/>
          <p:nvPr/>
        </p:nvSpPr>
        <p:spPr>
          <a:xfrm>
            <a:off x="8975725" y="4006215"/>
            <a:ext cx="644525" cy="1848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5</a:t>
            </a:r>
            <a:r>
              <a:rPr lang="zh-CN" altLang="en-US">
                <a:solidFill>
                  <a:srgbClr val="FFFF00"/>
                </a:solidFill>
                <a:latin typeface="华文宋体" panose="02010600040101010101" charset="-122"/>
                <a:ea typeface="华文宋体" panose="02010600040101010101" charset="-122"/>
              </a:rPr>
              <a:t>个</a:t>
            </a:r>
            <a:endParaRPr lang="zh-CN" altLang="en-US">
              <a:solidFill>
                <a:srgbClr val="FFFF00"/>
              </a:solidFill>
              <a:latin typeface="华文宋体" panose="02010600040101010101" charset="-122"/>
              <a:ea typeface="华文宋体" panose="02010600040101010101" charset="-122"/>
            </a:endParaRPr>
          </a:p>
          <a:p>
            <a:pPr algn="ctr"/>
            <a:r>
              <a:rPr lang="en-US" altLang="zh-CN">
                <a:solidFill>
                  <a:srgbClr val="FFFF00"/>
                </a:solidFill>
                <a:latin typeface="华文宋体" panose="02010600040101010101" charset="-122"/>
                <a:ea typeface="华文宋体" panose="02010600040101010101" charset="-122"/>
              </a:rPr>
              <a:t>4</a:t>
            </a:r>
            <a:r>
              <a:rPr lang="zh-CN" altLang="en-US">
                <a:solidFill>
                  <a:srgbClr val="FFFF00"/>
                </a:solidFill>
                <a:latin typeface="华文宋体" panose="02010600040101010101" charset="-122"/>
                <a:ea typeface="华文宋体" panose="02010600040101010101" charset="-122"/>
              </a:rPr>
              <a:t>折</a:t>
            </a:r>
            <a:r>
              <a:rPr lang="en-US" altLang="zh-CN">
                <a:solidFill>
                  <a:srgbClr val="FFFF00"/>
                </a:solidFill>
                <a:latin typeface="华文宋体" panose="02010600040101010101" charset="-122"/>
                <a:ea typeface="华文宋体" panose="02010600040101010101" charset="-122"/>
              </a:rPr>
              <a:t>lgb</a:t>
            </a:r>
            <a:endParaRPr lang="en-US" altLang="zh-CN">
              <a:solidFill>
                <a:srgbClr val="FFFF00"/>
              </a:solidFill>
              <a:latin typeface="华文宋体" panose="02010600040101010101" charset="-122"/>
              <a:ea typeface="华文宋体" panose="02010600040101010101" charset="-122"/>
            </a:endParaRPr>
          </a:p>
        </p:txBody>
      </p:sp>
      <p:sp>
        <p:nvSpPr>
          <p:cNvPr id="21" name="流程图: 多文档 20"/>
          <p:cNvSpPr/>
          <p:nvPr/>
        </p:nvSpPr>
        <p:spPr>
          <a:xfrm>
            <a:off x="7815580" y="35363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2" name="流程图: 多文档 21"/>
          <p:cNvSpPr/>
          <p:nvPr/>
        </p:nvSpPr>
        <p:spPr>
          <a:xfrm>
            <a:off x="6697980" y="272161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3" name="流程图: 多文档 22"/>
          <p:cNvSpPr/>
          <p:nvPr/>
        </p:nvSpPr>
        <p:spPr>
          <a:xfrm>
            <a:off x="6697980" y="341947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4" name="流程图: 多文档 23"/>
          <p:cNvSpPr/>
          <p:nvPr/>
        </p:nvSpPr>
        <p:spPr>
          <a:xfrm>
            <a:off x="6697980" y="410718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5" name="流程图: 多文档 24"/>
          <p:cNvSpPr/>
          <p:nvPr/>
        </p:nvSpPr>
        <p:spPr>
          <a:xfrm>
            <a:off x="6697980" y="479488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6" name="流程图: 多文档 25"/>
          <p:cNvSpPr/>
          <p:nvPr/>
        </p:nvSpPr>
        <p:spPr>
          <a:xfrm>
            <a:off x="6697980" y="544449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7" name="流程图: 多文档 26"/>
          <p:cNvSpPr/>
          <p:nvPr/>
        </p:nvSpPr>
        <p:spPr>
          <a:xfrm>
            <a:off x="463550" y="24949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8" name="流程图: 多文档 27"/>
          <p:cNvSpPr/>
          <p:nvPr/>
        </p:nvSpPr>
        <p:spPr>
          <a:xfrm>
            <a:off x="6697980" y="192405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cxnSp>
        <p:nvCxnSpPr>
          <p:cNvPr id="35" name="直接箭头连接符 34"/>
          <p:cNvCxnSpPr>
            <a:stCxn id="21" idx="3"/>
            <a:endCxn id="12" idx="1"/>
          </p:cNvCxnSpPr>
          <p:nvPr/>
        </p:nvCxnSpPr>
        <p:spPr>
          <a:xfrm>
            <a:off x="8715375" y="3741420"/>
            <a:ext cx="260350" cy="1189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3" idx="3"/>
          </p:cNvCxnSpPr>
          <p:nvPr/>
        </p:nvCxnSpPr>
        <p:spPr>
          <a:xfrm>
            <a:off x="7597775" y="3624580"/>
            <a:ext cx="436245" cy="1085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800850" y="6254785"/>
            <a:ext cx="207327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meta feature</a:t>
            </a:r>
            <a:endParaRPr lang="en-US" altLang="zh-CN" sz="2000" dirty="0">
              <a:latin typeface="华文宋体" panose="02010600040101010101" charset="-122"/>
              <a:ea typeface="华文宋体" panose="02010600040101010101" charset="-122"/>
            </a:endParaRPr>
          </a:p>
        </p:txBody>
      </p:sp>
      <p:sp>
        <p:nvSpPr>
          <p:cNvPr id="38" name="文本框 37"/>
          <p:cNvSpPr txBox="1"/>
          <p:nvPr/>
        </p:nvSpPr>
        <p:spPr>
          <a:xfrm>
            <a:off x="4601210" y="6253551"/>
            <a:ext cx="207327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single model</a:t>
            </a:r>
            <a:endParaRPr lang="en-US" altLang="zh-CN" sz="2000" dirty="0">
              <a:latin typeface="华文宋体" panose="02010600040101010101" charset="-122"/>
              <a:ea typeface="华文宋体" panose="02010600040101010101" charset="-122"/>
            </a:endParaRPr>
          </a:p>
        </p:txBody>
      </p:sp>
      <p:sp>
        <p:nvSpPr>
          <p:cNvPr id="39" name="文本框 38"/>
          <p:cNvSpPr txBox="1"/>
          <p:nvPr/>
        </p:nvSpPr>
        <p:spPr>
          <a:xfrm>
            <a:off x="8828405" y="6271930"/>
            <a:ext cx="96202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level1</a:t>
            </a:r>
            <a:endParaRPr lang="en-US" altLang="zh-CN" sz="2000" dirty="0">
              <a:latin typeface="华文宋体" panose="02010600040101010101" charset="-122"/>
              <a:ea typeface="华文宋体" panose="02010600040101010101" charset="-122"/>
            </a:endParaRPr>
          </a:p>
        </p:txBody>
      </p:sp>
      <p:sp>
        <p:nvSpPr>
          <p:cNvPr id="40" name="流程图: 多文档 39"/>
          <p:cNvSpPr/>
          <p:nvPr/>
        </p:nvSpPr>
        <p:spPr>
          <a:xfrm>
            <a:off x="11192510" y="366776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宋体" panose="02010600040101010101" charset="-122"/>
              <a:ea typeface="华文宋体" panose="02010600040101010101" charset="-122"/>
            </a:endParaRPr>
          </a:p>
        </p:txBody>
      </p:sp>
      <p:cxnSp>
        <p:nvCxnSpPr>
          <p:cNvPr id="41" name="直接箭头连接符 40"/>
          <p:cNvCxnSpPr>
            <a:stCxn id="6" idx="3"/>
            <a:endCxn id="40" idx="1"/>
          </p:cNvCxnSpPr>
          <p:nvPr/>
        </p:nvCxnSpPr>
        <p:spPr>
          <a:xfrm flipV="1">
            <a:off x="10911205" y="3872865"/>
            <a:ext cx="281305" cy="16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66700" y="6123622"/>
            <a:ext cx="176974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input, 5 folds</a:t>
            </a:r>
            <a:endParaRPr lang="en-US" altLang="zh-CN" sz="2000" dirty="0">
              <a:latin typeface="华文宋体" panose="02010600040101010101" charset="-122"/>
              <a:ea typeface="华文宋体" panose="02010600040101010101" charset="-122"/>
            </a:endParaRPr>
          </a:p>
        </p:txBody>
      </p:sp>
      <p:sp>
        <p:nvSpPr>
          <p:cNvPr id="43" name="文本框 42"/>
          <p:cNvSpPr txBox="1"/>
          <p:nvPr/>
        </p:nvSpPr>
        <p:spPr>
          <a:xfrm>
            <a:off x="11155362" y="6253551"/>
            <a:ext cx="207327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output</a:t>
            </a:r>
            <a:endParaRPr lang="en-US" altLang="zh-CN" sz="2000" dirty="0">
              <a:latin typeface="华文宋体" panose="02010600040101010101" charset="-122"/>
              <a:ea typeface="华文宋体" panose="02010600040101010101" charset="-122"/>
            </a:endParaRPr>
          </a:p>
        </p:txBody>
      </p:sp>
      <p:cxnSp>
        <p:nvCxnSpPr>
          <p:cNvPr id="44" name="直接箭头连接符 43"/>
          <p:cNvCxnSpPr>
            <a:stCxn id="24" idx="3"/>
            <a:endCxn id="21" idx="1"/>
          </p:cNvCxnSpPr>
          <p:nvPr/>
        </p:nvCxnSpPr>
        <p:spPr>
          <a:xfrm flipV="1">
            <a:off x="7597775" y="3741420"/>
            <a:ext cx="217805" cy="570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7597775" y="3745865"/>
            <a:ext cx="228600" cy="1892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7597775" y="3757930"/>
            <a:ext cx="228600" cy="1236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21" idx="1"/>
          </p:cNvCxnSpPr>
          <p:nvPr/>
        </p:nvCxnSpPr>
        <p:spPr>
          <a:xfrm>
            <a:off x="7364730" y="2926715"/>
            <a:ext cx="450850" cy="814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21" idx="1"/>
          </p:cNvCxnSpPr>
          <p:nvPr/>
        </p:nvCxnSpPr>
        <p:spPr>
          <a:xfrm>
            <a:off x="7364730" y="2114550"/>
            <a:ext cx="450850" cy="1626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6228080" y="21259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流程图: 多文档 54"/>
          <p:cNvSpPr/>
          <p:nvPr/>
        </p:nvSpPr>
        <p:spPr>
          <a:xfrm>
            <a:off x="463550" y="427863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56" name="流程图: 多文档 55"/>
          <p:cNvSpPr/>
          <p:nvPr/>
        </p:nvSpPr>
        <p:spPr>
          <a:xfrm>
            <a:off x="463550" y="489394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57" name="矩形 56"/>
          <p:cNvSpPr/>
          <p:nvPr/>
        </p:nvSpPr>
        <p:spPr>
          <a:xfrm>
            <a:off x="2415540" y="1924050"/>
            <a:ext cx="178752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宋体" panose="02010600040101010101" charset="-122"/>
                <a:ea typeface="华文宋体" panose="02010600040101010101" charset="-122"/>
              </a:rPr>
              <a:t>handcrafted</a:t>
            </a:r>
            <a:endParaRPr lang="en-US" altLang="zh-CN" dirty="0">
              <a:latin typeface="华文宋体" panose="02010600040101010101" charset="-122"/>
              <a:ea typeface="华文宋体" panose="02010600040101010101" charset="-122"/>
            </a:endParaRPr>
          </a:p>
        </p:txBody>
      </p:sp>
      <p:sp>
        <p:nvSpPr>
          <p:cNvPr id="58" name="矩形 57"/>
          <p:cNvSpPr/>
          <p:nvPr/>
        </p:nvSpPr>
        <p:spPr>
          <a:xfrm>
            <a:off x="2415540" y="267652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n-gram TFIDF</a:t>
            </a:r>
            <a:endParaRPr lang="en-US" altLang="zh-CN">
              <a:latin typeface="华文宋体" panose="02010600040101010101" charset="-122"/>
              <a:ea typeface="华文宋体" panose="02010600040101010101" charset="-122"/>
            </a:endParaRPr>
          </a:p>
        </p:txBody>
      </p:sp>
      <p:sp>
        <p:nvSpPr>
          <p:cNvPr id="59" name="矩形 58"/>
          <p:cNvSpPr/>
          <p:nvPr/>
        </p:nvSpPr>
        <p:spPr>
          <a:xfrm>
            <a:off x="2415540" y="341947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宋体" panose="02010600040101010101" charset="-122"/>
                <a:ea typeface="华文宋体" panose="02010600040101010101" charset="-122"/>
              </a:rPr>
              <a:t>Api</a:t>
            </a:r>
            <a:r>
              <a:rPr lang="en-US" altLang="zh-CN" dirty="0">
                <a:latin typeface="华文宋体" panose="02010600040101010101" charset="-122"/>
                <a:ea typeface="华文宋体" panose="02010600040101010101" charset="-122"/>
              </a:rPr>
              <a:t> Series</a:t>
            </a:r>
            <a:endParaRPr lang="en-US" altLang="zh-CN" dirty="0">
              <a:latin typeface="华文宋体" panose="02010600040101010101" charset="-122"/>
              <a:ea typeface="华文宋体" panose="02010600040101010101" charset="-122"/>
            </a:endParaRPr>
          </a:p>
        </p:txBody>
      </p:sp>
      <p:sp>
        <p:nvSpPr>
          <p:cNvPr id="60" name="矩形 59"/>
          <p:cNvSpPr/>
          <p:nvPr/>
        </p:nvSpPr>
        <p:spPr>
          <a:xfrm>
            <a:off x="2415540" y="410146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宋体" panose="02010600040101010101" charset="-122"/>
                <a:ea typeface="华文宋体" panose="02010600040101010101" charset="-122"/>
              </a:rPr>
              <a:t>Api</a:t>
            </a:r>
            <a:r>
              <a:rPr lang="en-US" altLang="zh-CN" dirty="0">
                <a:latin typeface="华文宋体" panose="02010600040101010101" charset="-122"/>
                <a:ea typeface="华文宋体" panose="02010600040101010101" charset="-122"/>
              </a:rPr>
              <a:t> Series</a:t>
            </a:r>
            <a:endParaRPr lang="en-US" altLang="zh-CN" dirty="0">
              <a:latin typeface="华文宋体" panose="02010600040101010101" charset="-122"/>
              <a:ea typeface="华文宋体" panose="02010600040101010101" charset="-122"/>
            </a:endParaRPr>
          </a:p>
        </p:txBody>
      </p:sp>
      <p:sp>
        <p:nvSpPr>
          <p:cNvPr id="61" name="矩形 60"/>
          <p:cNvSpPr/>
          <p:nvPr/>
        </p:nvSpPr>
        <p:spPr>
          <a:xfrm>
            <a:off x="2415540" y="478345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rPr>
              <a:t>handcrafted</a:t>
            </a:r>
            <a:endParaRPr lang="en-US" dirty="0">
              <a:latin typeface="华文宋体" panose="02010600040101010101" charset="-122"/>
              <a:ea typeface="华文宋体" panose="02010600040101010101" charset="-122"/>
            </a:endParaRPr>
          </a:p>
        </p:txBody>
      </p:sp>
      <p:sp>
        <p:nvSpPr>
          <p:cNvPr id="62" name="矩形 61"/>
          <p:cNvSpPr/>
          <p:nvPr/>
        </p:nvSpPr>
        <p:spPr>
          <a:xfrm>
            <a:off x="2415540" y="5421630"/>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sym typeface="+mn-ea"/>
              </a:rPr>
              <a:t>handcrafted</a:t>
            </a:r>
            <a:endParaRPr lang="en-US" dirty="0">
              <a:latin typeface="华文宋体" panose="02010600040101010101" charset="-122"/>
              <a:ea typeface="华文宋体" panose="02010600040101010101" charset="-122"/>
              <a:sym typeface="+mn-ea"/>
            </a:endParaRPr>
          </a:p>
        </p:txBody>
      </p:sp>
      <p:sp>
        <p:nvSpPr>
          <p:cNvPr id="63" name="文本框 62"/>
          <p:cNvSpPr txBox="1"/>
          <p:nvPr/>
        </p:nvSpPr>
        <p:spPr>
          <a:xfrm>
            <a:off x="2401570" y="6196401"/>
            <a:ext cx="248285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feature engineering</a:t>
            </a:r>
            <a:endParaRPr lang="en-US" altLang="zh-CN" sz="2000" dirty="0">
              <a:latin typeface="华文宋体" panose="02010600040101010101" charset="-122"/>
              <a:ea typeface="华文宋体" panose="02010600040101010101" charset="-122"/>
            </a:endParaRPr>
          </a:p>
        </p:txBody>
      </p:sp>
      <p:cxnSp>
        <p:nvCxnSpPr>
          <p:cNvPr id="64" name="直接箭头连接符 63"/>
          <p:cNvCxnSpPr/>
          <p:nvPr/>
        </p:nvCxnSpPr>
        <p:spPr>
          <a:xfrm flipV="1">
            <a:off x="4328160" y="215709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4328160" y="285496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328160" y="363982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4328160" y="430085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4328160" y="502285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4328160" y="562673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87" idx="1"/>
          </p:cNvCxnSpPr>
          <p:nvPr/>
        </p:nvCxnSpPr>
        <p:spPr>
          <a:xfrm flipV="1">
            <a:off x="1625600" y="2061210"/>
            <a:ext cx="775970" cy="1826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87" idx="1"/>
            <a:endCxn id="58" idx="1"/>
          </p:cNvCxnSpPr>
          <p:nvPr/>
        </p:nvCxnSpPr>
        <p:spPr>
          <a:xfrm flipV="1">
            <a:off x="1625600" y="2887345"/>
            <a:ext cx="789940" cy="1000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87" idx="1"/>
            <a:endCxn id="59" idx="1"/>
          </p:cNvCxnSpPr>
          <p:nvPr/>
        </p:nvCxnSpPr>
        <p:spPr>
          <a:xfrm flipV="1">
            <a:off x="1625600" y="3630295"/>
            <a:ext cx="789940" cy="257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87" idx="1"/>
            <a:endCxn id="60" idx="1"/>
          </p:cNvCxnSpPr>
          <p:nvPr/>
        </p:nvCxnSpPr>
        <p:spPr>
          <a:xfrm>
            <a:off x="1625600" y="3887470"/>
            <a:ext cx="789940" cy="4248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7" idx="1"/>
            <a:endCxn id="61" idx="1"/>
          </p:cNvCxnSpPr>
          <p:nvPr/>
        </p:nvCxnSpPr>
        <p:spPr>
          <a:xfrm>
            <a:off x="1625600" y="3887470"/>
            <a:ext cx="789940" cy="11068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7" idx="1"/>
            <a:endCxn id="62" idx="1"/>
          </p:cNvCxnSpPr>
          <p:nvPr/>
        </p:nvCxnSpPr>
        <p:spPr>
          <a:xfrm>
            <a:off x="1625600" y="3887470"/>
            <a:ext cx="789940" cy="1744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7" name="右大括号 86"/>
          <p:cNvSpPr/>
          <p:nvPr/>
        </p:nvSpPr>
        <p:spPr>
          <a:xfrm>
            <a:off x="1447165" y="2722245"/>
            <a:ext cx="178435" cy="23304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3" name="矩形 2"/>
          <p:cNvSpPr/>
          <p:nvPr/>
        </p:nvSpPr>
        <p:spPr>
          <a:xfrm>
            <a:off x="8975725" y="1912620"/>
            <a:ext cx="644525" cy="1848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5</a:t>
            </a:r>
            <a:r>
              <a:rPr lang="zh-CN" altLang="en-US">
                <a:solidFill>
                  <a:srgbClr val="FFFF00"/>
                </a:solidFill>
                <a:latin typeface="华文宋体" panose="02010600040101010101" charset="-122"/>
                <a:ea typeface="华文宋体" panose="02010600040101010101" charset="-122"/>
              </a:rPr>
              <a:t>个</a:t>
            </a:r>
            <a:endParaRPr lang="zh-CN" altLang="en-US">
              <a:solidFill>
                <a:srgbClr val="FFFF00"/>
              </a:solidFill>
              <a:latin typeface="华文宋体" panose="02010600040101010101" charset="-122"/>
              <a:ea typeface="华文宋体" panose="02010600040101010101" charset="-122"/>
            </a:endParaRPr>
          </a:p>
          <a:p>
            <a:pPr algn="ctr"/>
            <a:r>
              <a:rPr lang="en-US" altLang="zh-CN">
                <a:solidFill>
                  <a:srgbClr val="FFFF00"/>
                </a:solidFill>
                <a:latin typeface="华文宋体" panose="02010600040101010101" charset="-122"/>
                <a:ea typeface="华文宋体" panose="02010600040101010101" charset="-122"/>
              </a:rPr>
              <a:t>3</a:t>
            </a:r>
            <a:r>
              <a:rPr lang="zh-CN" altLang="en-US">
                <a:solidFill>
                  <a:srgbClr val="FFFF00"/>
                </a:solidFill>
                <a:latin typeface="华文宋体" panose="02010600040101010101" charset="-122"/>
                <a:ea typeface="华文宋体" panose="02010600040101010101" charset="-122"/>
              </a:rPr>
              <a:t>折</a:t>
            </a:r>
            <a:r>
              <a:rPr lang="en-US" altLang="zh-CN">
                <a:solidFill>
                  <a:srgbClr val="FFFF00"/>
                </a:solidFill>
                <a:latin typeface="华文宋体" panose="02010600040101010101" charset="-122"/>
                <a:ea typeface="华文宋体" panose="02010600040101010101" charset="-122"/>
              </a:rPr>
              <a:t>lgb</a:t>
            </a:r>
            <a:endParaRPr lang="en-US" altLang="zh-CN">
              <a:solidFill>
                <a:srgbClr val="FFFF00"/>
              </a:solidFill>
              <a:latin typeface="华文宋体" panose="02010600040101010101" charset="-122"/>
              <a:ea typeface="华文宋体" panose="02010600040101010101" charset="-122"/>
            </a:endParaRPr>
          </a:p>
        </p:txBody>
      </p:sp>
      <p:sp>
        <p:nvSpPr>
          <p:cNvPr id="6" name="矩形 5"/>
          <p:cNvSpPr/>
          <p:nvPr/>
        </p:nvSpPr>
        <p:spPr>
          <a:xfrm>
            <a:off x="9974580" y="1924050"/>
            <a:ext cx="936625" cy="3930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bagging</a:t>
            </a:r>
            <a:endParaRPr lang="en-US" altLang="zh-CN">
              <a:latin typeface="华文宋体" panose="02010600040101010101" charset="-122"/>
              <a:ea typeface="华文宋体" panose="02010600040101010101" charset="-122"/>
            </a:endParaRPr>
          </a:p>
        </p:txBody>
      </p:sp>
      <p:cxnSp>
        <p:nvCxnSpPr>
          <p:cNvPr id="7" name="直接箭头连接符 6"/>
          <p:cNvCxnSpPr/>
          <p:nvPr/>
        </p:nvCxnSpPr>
        <p:spPr>
          <a:xfrm flipV="1">
            <a:off x="6228080" y="2887345"/>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228080" y="357759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6228080" y="42976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228080" y="50342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228080" y="5620385"/>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21" idx="3"/>
            <a:endCxn id="3" idx="1"/>
          </p:cNvCxnSpPr>
          <p:nvPr/>
        </p:nvCxnSpPr>
        <p:spPr>
          <a:xfrm flipV="1">
            <a:off x="8715375" y="2837180"/>
            <a:ext cx="260350" cy="904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3" idx="3"/>
          </p:cNvCxnSpPr>
          <p:nvPr/>
        </p:nvCxnSpPr>
        <p:spPr>
          <a:xfrm flipV="1">
            <a:off x="9620250" y="2830195"/>
            <a:ext cx="342265"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9620250" y="4905375"/>
            <a:ext cx="342265"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858399" y="6271930"/>
            <a:ext cx="1427974"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bagging</a:t>
            </a:r>
            <a:endParaRPr lang="en-US" altLang="zh-CN" sz="2000" dirty="0">
              <a:latin typeface="华文宋体" panose="02010600040101010101" charset="-122"/>
              <a:ea typeface="华文宋体" panose="02010600040101010101" charset="-122"/>
            </a:endParaRPr>
          </a:p>
        </p:txBody>
      </p:sp>
      <p:sp>
        <p:nvSpPr>
          <p:cNvPr id="29" name="流程图: 多文档 28"/>
          <p:cNvSpPr/>
          <p:nvPr/>
        </p:nvSpPr>
        <p:spPr>
          <a:xfrm>
            <a:off x="463550" y="30537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30" name="流程图: 多文档 29"/>
          <p:cNvSpPr/>
          <p:nvPr/>
        </p:nvSpPr>
        <p:spPr>
          <a:xfrm>
            <a:off x="463550" y="36633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052" y="-1181735"/>
            <a:ext cx="8669868" cy="1836738"/>
          </a:xfrm>
        </p:spPr>
        <p:txBody>
          <a:bodyPr/>
          <a:lstStyle/>
          <a:p>
            <a:pPr algn="ctr"/>
            <a:r>
              <a:rPr lang="en-US" altLang="zh-CN">
                <a:latin typeface="华文宋体" panose="02010600040101010101" charset="-122"/>
                <a:ea typeface="华文宋体" panose="02010600040101010101" charset="-122"/>
                <a:sym typeface="+mn-ea"/>
              </a:rPr>
              <a:t>LGB1 = </a:t>
            </a:r>
            <a:r>
              <a:rPr lang="en-US" altLang="zh-CN" dirty="0">
                <a:latin typeface="华文宋体" panose="02010600040101010101" charset="-122"/>
                <a:ea typeface="华文宋体" panose="02010600040101010101" charset="-122"/>
                <a:sym typeface="+mn-ea"/>
              </a:rPr>
              <a:t>handcrafted</a:t>
            </a:r>
            <a:r>
              <a:rPr lang="zh-CN" altLang="en-US" dirty="0">
                <a:latin typeface="华文宋体" panose="02010600040101010101" charset="-122"/>
                <a:ea typeface="华文宋体" panose="02010600040101010101" charset="-122"/>
                <a:sym typeface="+mn-ea"/>
              </a:rPr>
              <a:t>（经验）</a:t>
            </a:r>
            <a:r>
              <a:rPr lang="en-US" altLang="zh-CN">
                <a:latin typeface="华文宋体" panose="02010600040101010101" charset="-122"/>
                <a:ea typeface="华文宋体" panose="02010600040101010101" charset="-122"/>
                <a:sym typeface="+mn-ea"/>
              </a:rPr>
              <a:t>+lgb</a:t>
            </a:r>
            <a:endParaRPr lang="zh-CN" altLang="en-US">
              <a:latin typeface="华文宋体" panose="02010600040101010101" charset="-122"/>
              <a:ea typeface="华文宋体" panose="02010600040101010101" charset="-122"/>
            </a:endParaRPr>
          </a:p>
        </p:txBody>
      </p:sp>
      <p:sp>
        <p:nvSpPr>
          <p:cNvPr id="5" name="矩形 4"/>
          <p:cNvSpPr/>
          <p:nvPr/>
        </p:nvSpPr>
        <p:spPr>
          <a:xfrm>
            <a:off x="7345680" y="388429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LGB1</a:t>
            </a:r>
            <a:endParaRPr lang="en-US" altLang="zh-CN"/>
          </a:p>
        </p:txBody>
      </p:sp>
      <p:sp>
        <p:nvSpPr>
          <p:cNvPr id="6" name="矩形 5"/>
          <p:cNvSpPr/>
          <p:nvPr/>
        </p:nvSpPr>
        <p:spPr>
          <a:xfrm>
            <a:off x="4170680" y="2379345"/>
            <a:ext cx="24460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全局特征</a:t>
            </a:r>
            <a:endParaRPr lang="zh-CN" altLang="en-US"/>
          </a:p>
        </p:txBody>
      </p:sp>
      <p:sp>
        <p:nvSpPr>
          <p:cNvPr id="27" name="流程图: 多文档 26"/>
          <p:cNvSpPr/>
          <p:nvPr/>
        </p:nvSpPr>
        <p:spPr>
          <a:xfrm>
            <a:off x="1761490" y="3873500"/>
            <a:ext cx="899795" cy="43243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70680" y="3017520"/>
            <a:ext cx="244665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全局特征扩充</a:t>
            </a:r>
            <a:endParaRPr lang="zh-CN" altLang="en-US"/>
          </a:p>
        </p:txBody>
      </p:sp>
      <p:sp>
        <p:nvSpPr>
          <p:cNvPr id="8" name="矩形 7"/>
          <p:cNvSpPr/>
          <p:nvPr/>
        </p:nvSpPr>
        <p:spPr>
          <a:xfrm>
            <a:off x="4170680" y="3804920"/>
            <a:ext cx="244538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一阶局部特征展开</a:t>
            </a:r>
            <a:endParaRPr lang="zh-CN" altLang="en-US">
              <a:sym typeface="+mn-ea"/>
            </a:endParaRPr>
          </a:p>
        </p:txBody>
      </p:sp>
      <p:sp>
        <p:nvSpPr>
          <p:cNvPr id="9" name="矩形 8"/>
          <p:cNvSpPr/>
          <p:nvPr/>
        </p:nvSpPr>
        <p:spPr>
          <a:xfrm>
            <a:off x="4170680" y="4658995"/>
            <a:ext cx="244665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n-</a:t>
            </a:r>
            <a:r>
              <a:rPr lang="en-US" altLang="zh-CN">
                <a:sym typeface="+mn-ea"/>
              </a:rPr>
              <a:t>gram</a:t>
            </a:r>
            <a:r>
              <a:rPr lang="zh-CN" altLang="en-US">
                <a:sym typeface="+mn-ea"/>
              </a:rPr>
              <a:t>局部特征展开</a:t>
            </a:r>
            <a:endParaRPr lang="en-US" altLang="zh-CN"/>
          </a:p>
        </p:txBody>
      </p:sp>
      <p:sp>
        <p:nvSpPr>
          <p:cNvPr id="10" name="矩形 9"/>
          <p:cNvSpPr/>
          <p:nvPr/>
        </p:nvSpPr>
        <p:spPr>
          <a:xfrm>
            <a:off x="4170680" y="5420995"/>
            <a:ext cx="244538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高阶局部特征</a:t>
            </a:r>
            <a:endParaRPr lang="zh-CN" altLang="en-US"/>
          </a:p>
        </p:txBody>
      </p:sp>
      <p:sp>
        <p:nvSpPr>
          <p:cNvPr id="4" name="流程图: 多文档 3"/>
          <p:cNvSpPr/>
          <p:nvPr/>
        </p:nvSpPr>
        <p:spPr>
          <a:xfrm>
            <a:off x="9747885" y="3860165"/>
            <a:ext cx="899795" cy="43243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箭头连接符 79"/>
          <p:cNvCxnSpPr/>
          <p:nvPr/>
        </p:nvCxnSpPr>
        <p:spPr>
          <a:xfrm flipV="1">
            <a:off x="2828290" y="2606675"/>
            <a:ext cx="1342390" cy="1451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2849245" y="3289935"/>
            <a:ext cx="1321435" cy="821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824480" y="4058285"/>
            <a:ext cx="1346200" cy="53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849245" y="4172585"/>
            <a:ext cx="13176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861310" y="4243705"/>
            <a:ext cx="1305560" cy="1446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326514" y="6115367"/>
            <a:ext cx="176974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input</a:t>
            </a:r>
            <a:endParaRPr lang="en-US" altLang="zh-CN" sz="2000" dirty="0">
              <a:latin typeface="华文宋体" panose="02010600040101010101" charset="-122"/>
              <a:ea typeface="华文宋体" panose="02010600040101010101" charset="-122"/>
            </a:endParaRPr>
          </a:p>
        </p:txBody>
      </p:sp>
      <p:sp>
        <p:nvSpPr>
          <p:cNvPr id="16" name="文本框 15"/>
          <p:cNvSpPr txBox="1"/>
          <p:nvPr/>
        </p:nvSpPr>
        <p:spPr>
          <a:xfrm>
            <a:off x="4152264" y="6138227"/>
            <a:ext cx="222123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Feature </a:t>
            </a:r>
            <a:r>
              <a:rPr lang="en-US" altLang="zh-CN" sz="2000" dirty="0" err="1">
                <a:latin typeface="华文宋体" panose="02010600040101010101" charset="-122"/>
                <a:ea typeface="华文宋体" panose="02010600040101010101" charset="-122"/>
              </a:rPr>
              <a:t>enginering</a:t>
            </a:r>
            <a:endParaRPr lang="en-US" altLang="zh-CN" sz="2000" dirty="0">
              <a:latin typeface="华文宋体" panose="02010600040101010101" charset="-122"/>
              <a:ea typeface="华文宋体" panose="02010600040101010101" charset="-122"/>
            </a:endParaRPr>
          </a:p>
        </p:txBody>
      </p:sp>
      <p:sp>
        <p:nvSpPr>
          <p:cNvPr id="17" name="文本框 16"/>
          <p:cNvSpPr txBox="1"/>
          <p:nvPr/>
        </p:nvSpPr>
        <p:spPr>
          <a:xfrm>
            <a:off x="7429499" y="6115367"/>
            <a:ext cx="2221230" cy="398780"/>
          </a:xfrm>
          <a:prstGeom prst="rect">
            <a:avLst/>
          </a:prstGeom>
          <a:noFill/>
        </p:spPr>
        <p:txBody>
          <a:bodyPr wrap="square" rtlCol="0">
            <a:spAutoFit/>
          </a:bodyPr>
          <a:lstStyle/>
          <a:p>
            <a:r>
              <a:rPr lang="en-US" altLang="zh-CN" sz="2000">
                <a:latin typeface="华文宋体" panose="02010600040101010101" charset="-122"/>
                <a:ea typeface="华文宋体" panose="02010600040101010101" charset="-122"/>
              </a:rPr>
              <a:t>model</a:t>
            </a:r>
            <a:endParaRPr lang="en-US" altLang="zh-CN" sz="2000">
              <a:latin typeface="华文宋体" panose="02010600040101010101" charset="-122"/>
              <a:ea typeface="华文宋体" panose="02010600040101010101" charset="-122"/>
            </a:endParaRPr>
          </a:p>
        </p:txBody>
      </p:sp>
      <p:sp>
        <p:nvSpPr>
          <p:cNvPr id="18" name="文本框 17"/>
          <p:cNvSpPr txBox="1"/>
          <p:nvPr/>
        </p:nvSpPr>
        <p:spPr>
          <a:xfrm>
            <a:off x="9747886" y="3907472"/>
            <a:ext cx="2221230" cy="398780"/>
          </a:xfrm>
          <a:prstGeom prst="rect">
            <a:avLst/>
          </a:prstGeom>
          <a:noFill/>
        </p:spPr>
        <p:txBody>
          <a:bodyPr wrap="square" rtlCol="0">
            <a:spAutoFit/>
            <a:scene3d>
              <a:camera prst="orthographicFront"/>
              <a:lightRig rig="threePt" dir="t"/>
            </a:scene3d>
          </a:bodyPr>
          <a:lstStyle/>
          <a:p>
            <a:r>
              <a:rPr lang="en-US" altLang="zh-CN" sz="2000" dirty="0">
                <a:ln/>
                <a:solidFill>
                  <a:schemeClr val="tx1"/>
                </a:soli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rPr>
              <a:t>output</a:t>
            </a:r>
            <a:endParaRPr lang="en-US" altLang="zh-CN" sz="2000" dirty="0">
              <a:ln/>
              <a:solidFill>
                <a:schemeClr val="tx1"/>
              </a:solidFill>
              <a:effectLst>
                <a:outerShdw blurRad="38100" dist="19050" dir="2700000" algn="tl" rotWithShape="0">
                  <a:schemeClr val="dk1">
                    <a:alpha val="40000"/>
                  </a:schemeClr>
                </a:outerShdw>
              </a:effectLst>
              <a:latin typeface="华文宋体" panose="02010600040101010101" charset="-122"/>
              <a:ea typeface="华文宋体" panose="02010600040101010101" charset="-122"/>
            </a:endParaRPr>
          </a:p>
        </p:txBody>
      </p:sp>
      <p:cxnSp>
        <p:nvCxnSpPr>
          <p:cNvPr id="19" name="直接箭头连接符 18"/>
          <p:cNvCxnSpPr>
            <a:stCxn id="6" idx="3"/>
            <a:endCxn id="5" idx="1"/>
          </p:cNvCxnSpPr>
          <p:nvPr/>
        </p:nvCxnSpPr>
        <p:spPr>
          <a:xfrm>
            <a:off x="6616700" y="2590165"/>
            <a:ext cx="728980" cy="150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617335" y="3263265"/>
            <a:ext cx="734695" cy="848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5" idx="1"/>
          </p:cNvCxnSpPr>
          <p:nvPr/>
        </p:nvCxnSpPr>
        <p:spPr>
          <a:xfrm>
            <a:off x="6616065" y="4058285"/>
            <a:ext cx="729615" cy="36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5" idx="1"/>
          </p:cNvCxnSpPr>
          <p:nvPr/>
        </p:nvCxnSpPr>
        <p:spPr>
          <a:xfrm flipV="1">
            <a:off x="6616065" y="4095115"/>
            <a:ext cx="729615" cy="756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5" idx="1"/>
          </p:cNvCxnSpPr>
          <p:nvPr/>
        </p:nvCxnSpPr>
        <p:spPr>
          <a:xfrm flipV="1">
            <a:off x="6616065" y="4095115"/>
            <a:ext cx="729615" cy="1567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940800" y="4136390"/>
            <a:ext cx="66929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4707" y="-1250315"/>
            <a:ext cx="8669868" cy="1836738"/>
          </a:xfrm>
        </p:spPr>
        <p:txBody>
          <a:bodyPr/>
          <a:lstStyle/>
          <a:p>
            <a:pPr algn="ctr"/>
            <a:r>
              <a:rPr lang="en-US" altLang="zh-CN">
                <a:solidFill>
                  <a:schemeClr val="bg1"/>
                </a:solidFill>
                <a:latin typeface="华文宋体" panose="02010600040101010101" charset="-122"/>
                <a:ea typeface="华文宋体" panose="02010600040101010101" charset="-122"/>
              </a:rPr>
              <a:t>LGB1 = </a:t>
            </a:r>
            <a:r>
              <a:rPr lang="en-US" altLang="zh-CN" dirty="0">
                <a:solidFill>
                  <a:schemeClr val="bg1"/>
                </a:solidFill>
                <a:latin typeface="华文宋体" panose="02010600040101010101" charset="-122"/>
                <a:ea typeface="华文宋体" panose="02010600040101010101" charset="-122"/>
                <a:sym typeface="+mn-ea"/>
              </a:rPr>
              <a:t>handcrafted</a:t>
            </a:r>
            <a:r>
              <a:rPr lang="zh-CN" altLang="en-US" dirty="0">
                <a:solidFill>
                  <a:schemeClr val="bg1"/>
                </a:solidFill>
                <a:latin typeface="华文宋体" panose="02010600040101010101" charset="-122"/>
                <a:ea typeface="华文宋体" panose="02010600040101010101" charset="-122"/>
                <a:sym typeface="+mn-ea"/>
              </a:rPr>
              <a:t>（经验）</a:t>
            </a:r>
            <a:r>
              <a:rPr lang="en-US" altLang="zh-CN">
                <a:solidFill>
                  <a:schemeClr val="bg1"/>
                </a:solidFill>
                <a:latin typeface="华文宋体" panose="02010600040101010101" charset="-122"/>
                <a:ea typeface="华文宋体" panose="02010600040101010101" charset="-122"/>
              </a:rPr>
              <a:t>+lgb</a:t>
            </a:r>
            <a:endParaRPr lang="en-US" altLang="zh-CN">
              <a:solidFill>
                <a:schemeClr val="bg1"/>
              </a:solidFill>
              <a:latin typeface="华文宋体" panose="02010600040101010101" charset="-122"/>
              <a:ea typeface="华文宋体" panose="02010600040101010101" charset="-122"/>
            </a:endParaRPr>
          </a:p>
        </p:txBody>
      </p:sp>
      <p:sp>
        <p:nvSpPr>
          <p:cNvPr id="3" name="内容占位符 2"/>
          <p:cNvSpPr>
            <a:spLocks noGrp="1"/>
          </p:cNvSpPr>
          <p:nvPr>
            <p:ph idx="1"/>
          </p:nvPr>
        </p:nvSpPr>
        <p:spPr>
          <a:xfrm>
            <a:off x="613151" y="1150620"/>
            <a:ext cx="4244623" cy="4419601"/>
          </a:xfrm>
        </p:spPr>
        <p:txBody>
          <a:bodyPr>
            <a:noAutofit/>
          </a:bodyPr>
          <a:lstStyle/>
          <a:p>
            <a:pPr marL="0" indent="0" algn="l">
              <a:buNone/>
            </a:pPr>
            <a:r>
              <a:rPr lang="en-US" altLang="zh-CN" sz="1400">
                <a:solidFill>
                  <a:schemeClr val="bg1"/>
                </a:solidFill>
                <a:latin typeface="华文宋体" panose="02010600040101010101" charset="-122"/>
                <a:ea typeface="华文宋体" panose="02010600040101010101" charset="-122"/>
              </a:rPr>
              <a:t>1</a:t>
            </a:r>
            <a:r>
              <a:rPr lang="zh-CN" altLang="en-US" sz="1400">
                <a:solidFill>
                  <a:schemeClr val="bg1"/>
                </a:solidFill>
                <a:latin typeface="华文宋体" panose="02010600040101010101" charset="-122"/>
                <a:ea typeface="华文宋体" panose="02010600040101010101" charset="-122"/>
              </a:rPr>
              <a:t>）全局特征:</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(Api): count,nunique</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(Tid): count,nunique,max,min,quantile(20,40,50,60,80),std,range</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accent5"/>
                </a:solidFill>
                <a:latin typeface="华文宋体" panose="02010600040101010101" charset="-122"/>
                <a:ea typeface="华文宋体" panose="02010600040101010101" charset="-122"/>
              </a:rPr>
              <a:t>File_id (Return Value): </a:t>
            </a:r>
            <a:r>
              <a:rPr lang="zh-CN" altLang="en-US" sz="1400">
                <a:solidFill>
                  <a:schemeClr val="bg1"/>
                </a:solidFill>
                <a:latin typeface="华文宋体" panose="02010600040101010101" charset="-122"/>
                <a:ea typeface="华文宋体" panose="02010600040101010101" charset="-122"/>
              </a:rPr>
              <a:t>count,nunique,max,min,quantile(20,40,50,60,80),std,range</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(Index): count,nunique,max,min,quantile(20,40,50,60,80),std,range</a:t>
            </a:r>
            <a:endParaRPr lang="zh-CN" altLang="en-US" sz="1400">
              <a:solidFill>
                <a:schemeClr val="bg1"/>
              </a:solidFill>
              <a:latin typeface="华文宋体" panose="02010600040101010101" charset="-122"/>
              <a:ea typeface="华文宋体" panose="02010600040101010101" charset="-122"/>
            </a:endParaRPr>
          </a:p>
          <a:p>
            <a:pPr marL="0" indent="0" algn="l">
              <a:buNone/>
            </a:pPr>
            <a:endParaRPr lang="zh-CN" altLang="en-US" sz="1400">
              <a:solidFill>
                <a:schemeClr val="bg1"/>
              </a:solidFill>
              <a:latin typeface="华文宋体" panose="02010600040101010101" charset="-122"/>
              <a:ea typeface="华文宋体" panose="02010600040101010101" charset="-122"/>
            </a:endParaRPr>
          </a:p>
          <a:p>
            <a:pPr marL="0" indent="0" algn="l">
              <a:buNone/>
            </a:pPr>
            <a:r>
              <a:rPr lang="en-US" altLang="zh-CN" sz="1400">
                <a:solidFill>
                  <a:schemeClr val="bg1"/>
                </a:solidFill>
                <a:latin typeface="华文宋体" panose="02010600040101010101" charset="-122"/>
                <a:ea typeface="华文宋体" panose="02010600040101010101" charset="-122"/>
              </a:rPr>
              <a:t>2) 全局特征扩充</a:t>
            </a:r>
            <a:endParaRPr lang="en-US" altLang="zh-CN" sz="1400">
              <a:solidFill>
                <a:schemeClr val="bg1"/>
              </a:solidFill>
              <a:latin typeface="华文宋体" panose="02010600040101010101" charset="-122"/>
              <a:ea typeface="华文宋体" panose="02010600040101010101" charset="-122"/>
            </a:endParaRPr>
          </a:p>
          <a:p>
            <a:pPr marL="0" indent="0" algn="l">
              <a:buNone/>
            </a:pPr>
            <a:r>
              <a:rPr lang="en-US" altLang="zh-CN" sz="1400">
                <a:solidFill>
                  <a:schemeClr val="bg1"/>
                </a:solidFill>
                <a:latin typeface="华文宋体" panose="02010600040101010101" charset="-122"/>
                <a:ea typeface="华文宋体" panose="02010600040101010101" charset="-122"/>
              </a:rPr>
              <a:t>File_id + return_value分段：计数</a:t>
            </a:r>
            <a:endParaRPr lang="en-US" altLang="zh-CN" sz="1400">
              <a:solidFill>
                <a:schemeClr val="bg1"/>
              </a:solidFill>
              <a:latin typeface="华文宋体" panose="02010600040101010101" charset="-122"/>
              <a:ea typeface="华文宋体" panose="02010600040101010101" charset="-122"/>
            </a:endParaRPr>
          </a:p>
          <a:p>
            <a:pPr marL="0" indent="0" algn="l">
              <a:buNone/>
            </a:pPr>
            <a:endParaRPr lang="en-US" altLang="zh-CN" sz="1400">
              <a:solidFill>
                <a:schemeClr val="bg1"/>
              </a:solidFill>
              <a:latin typeface="华文宋体" panose="02010600040101010101" charset="-122"/>
              <a:ea typeface="华文宋体" panose="02010600040101010101" charset="-122"/>
            </a:endParaRPr>
          </a:p>
          <a:p>
            <a:pPr marL="0" indent="0" algn="l">
              <a:buNone/>
            </a:pPr>
            <a:r>
              <a:rPr lang="en-US" altLang="zh-CN" sz="1400">
                <a:solidFill>
                  <a:schemeClr val="bg1"/>
                </a:solidFill>
                <a:latin typeface="华文宋体" panose="02010600040101010101" charset="-122"/>
                <a:ea typeface="华文宋体" panose="02010600040101010101" charset="-122"/>
              </a:rPr>
              <a:t>3</a:t>
            </a:r>
            <a:r>
              <a:rPr lang="zh-CN" altLang="en-US" sz="1400">
                <a:solidFill>
                  <a:schemeClr val="bg1"/>
                </a:solidFill>
                <a:latin typeface="华文宋体" panose="02010600040101010101" charset="-122"/>
                <a:ea typeface="华文宋体" panose="02010600040101010101" charset="-122"/>
              </a:rPr>
              <a:t>）局部组合特征(展开形式)</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Api</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Api (tid): count,nunique</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Api (return value): nunique, max, min, median, std</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Api (index): nunique, max, min, median, std</a:t>
            </a:r>
            <a:endParaRPr lang="zh-CN" altLang="en-US" sz="1400">
              <a:solidFill>
                <a:schemeClr val="bg1"/>
              </a:solidFill>
              <a:latin typeface="华文宋体" panose="02010600040101010101" charset="-122"/>
              <a:ea typeface="华文宋体" panose="02010600040101010101" charset="-122"/>
            </a:endParaRPr>
          </a:p>
          <a:p>
            <a:pPr marL="0" indent="0" algn="l">
              <a:buNone/>
            </a:pPr>
            <a:endParaRPr lang="en-US" altLang="zh-CN"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Index (api): count,nunique</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Index (return value): nunique, max, min, median, std</a:t>
            </a:r>
            <a:endParaRPr lang="zh-CN" altLang="en-US"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Index (tid): nunique, max, min, median, std</a:t>
            </a:r>
            <a:endParaRPr lang="zh-CN" altLang="en-US" sz="1400">
              <a:solidFill>
                <a:schemeClr val="bg1"/>
              </a:solidFill>
              <a:latin typeface="华文宋体" panose="02010600040101010101" charset="-122"/>
              <a:ea typeface="华文宋体" panose="02010600040101010101" charset="-122"/>
            </a:endParaRPr>
          </a:p>
          <a:p>
            <a:pPr marL="0" indent="0" algn="l">
              <a:buNone/>
            </a:pPr>
            <a:endParaRPr lang="en-US" altLang="zh-CN" sz="1400">
              <a:solidFill>
                <a:schemeClr val="bg1"/>
              </a:solidFill>
              <a:latin typeface="华文宋体" panose="02010600040101010101" charset="-122"/>
              <a:ea typeface="华文宋体" panose="02010600040101010101" charset="-122"/>
            </a:endParaRPr>
          </a:p>
          <a:p>
            <a:pPr marL="0" indent="0" algn="l">
              <a:buNone/>
            </a:pPr>
            <a:r>
              <a:rPr lang="zh-CN" altLang="en-US" sz="1400">
                <a:solidFill>
                  <a:schemeClr val="bg1"/>
                </a:solidFill>
                <a:latin typeface="华文宋体" panose="02010600040101010101" charset="-122"/>
                <a:ea typeface="华文宋体" panose="02010600040101010101" charset="-122"/>
              </a:rPr>
              <a:t>File_id + Api (index_diff): 'nunique','max','min','median','std'</a:t>
            </a:r>
            <a:endParaRPr lang="zh-CN" altLang="en-US" sz="1400">
              <a:solidFill>
                <a:schemeClr val="bg1"/>
              </a:solidFill>
              <a:latin typeface="华文宋体" panose="02010600040101010101" charset="-122"/>
              <a:ea typeface="华文宋体" panose="02010600040101010101" charset="-122"/>
            </a:endParaRPr>
          </a:p>
          <a:p>
            <a:pPr marL="0" indent="0" algn="l">
              <a:buNone/>
            </a:pPr>
            <a:endParaRPr lang="zh-CN" altLang="en-US" sz="1400">
              <a:solidFill>
                <a:schemeClr val="bg1"/>
              </a:solidFill>
              <a:latin typeface="华文宋体" panose="02010600040101010101" charset="-122"/>
              <a:ea typeface="华文宋体" panose="02010600040101010101" charset="-122"/>
            </a:endParaRPr>
          </a:p>
        </p:txBody>
      </p:sp>
      <p:sp>
        <p:nvSpPr>
          <p:cNvPr id="4" name="内容占位符 2"/>
          <p:cNvSpPr>
            <a:spLocks noGrp="1"/>
          </p:cNvSpPr>
          <p:nvPr/>
        </p:nvSpPr>
        <p:spPr>
          <a:xfrm>
            <a:off x="6235700" y="1150620"/>
            <a:ext cx="5755640" cy="558482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en-US" altLang="zh-CN" sz="1400">
                <a:solidFill>
                  <a:schemeClr val="bg1"/>
                </a:solidFill>
                <a:latin typeface="华文宋体" panose="02010600040101010101" charset="-122"/>
                <a:ea typeface="华文宋体" panose="02010600040101010101" charset="-122"/>
              </a:rPr>
              <a:t>4) </a:t>
            </a:r>
            <a:r>
              <a:rPr lang="zh-CN" altLang="en-US" sz="1400">
                <a:solidFill>
                  <a:schemeClr val="bg1"/>
                </a:solidFill>
                <a:latin typeface="华文宋体" panose="02010600040101010101" charset="-122"/>
                <a:ea typeface="华文宋体" panose="02010600040101010101" charset="-122"/>
              </a:rPr>
              <a:t>高阶局部特征，</a:t>
            </a:r>
            <a:endParaRPr lang="zh-CN" altLang="en-US" sz="1400">
              <a:solidFill>
                <a:schemeClr val="bg1"/>
              </a:solidFill>
              <a:latin typeface="华文宋体" panose="02010600040101010101" charset="-122"/>
              <a:ea typeface="华文宋体" panose="02010600040101010101" charset="-122"/>
            </a:endParaRPr>
          </a:p>
          <a:p>
            <a:pPr marL="0" indent="0">
              <a:buNone/>
            </a:pPr>
            <a:r>
              <a:rPr lang="en-US" altLang="zh-CN" sz="1400">
                <a:solidFill>
                  <a:schemeClr val="bg1"/>
                </a:solidFill>
                <a:latin typeface="华文宋体" panose="02010600040101010101" charset="-122"/>
                <a:ea typeface="华文宋体" panose="02010600040101010101" charset="-122"/>
              </a:rPr>
              <a:t>group by </a:t>
            </a:r>
            <a:r>
              <a:rPr lang="zh-CN" altLang="en-US" sz="1400">
                <a:solidFill>
                  <a:schemeClr val="bg1"/>
                </a:solidFill>
                <a:latin typeface="华文宋体" panose="02010600040101010101" charset="-122"/>
                <a:ea typeface="华文宋体" panose="02010600040101010101" charset="-122"/>
              </a:rPr>
              <a:t>再 </a:t>
            </a:r>
            <a:r>
              <a:rPr lang="en-US" altLang="zh-CN" sz="1400">
                <a:solidFill>
                  <a:schemeClr val="bg1"/>
                </a:solidFill>
                <a:latin typeface="华文宋体" panose="02010600040101010101" charset="-122"/>
                <a:ea typeface="华文宋体" panose="02010600040101010101" charset="-122"/>
              </a:rPr>
              <a:t>group by</a:t>
            </a:r>
            <a:endParaRPr lang="en-US" altLang="zh-CN"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 </a:t>
            </a:r>
            <a:r>
              <a:rPr lang="en-US" altLang="zh-CN" sz="1400">
                <a:solidFill>
                  <a:schemeClr val="bg1"/>
                </a:solidFill>
                <a:latin typeface="华文宋体" panose="02010600040101010101" charset="-122"/>
                <a:ea typeface="华文宋体" panose="02010600040101010101" charset="-122"/>
                <a:sym typeface="+mn-ea"/>
              </a:rPr>
              <a:t>+ Tid(return value):</a:t>
            </a:r>
            <a:r>
              <a:rPr lang="zh-CN" altLang="en-US" sz="1400">
                <a:solidFill>
                  <a:schemeClr val="bg1"/>
                </a:solidFill>
                <a:latin typeface="华文宋体" panose="02010600040101010101" charset="-122"/>
                <a:ea typeface="华文宋体" panose="02010600040101010101" charset="-122"/>
                <a:sym typeface="+mn-ea"/>
              </a:rPr>
              <a:t>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 </a:t>
            </a:r>
            <a:r>
              <a:rPr lang="en-US" altLang="zh-CN" sz="1400">
                <a:solidFill>
                  <a:schemeClr val="bg1"/>
                </a:solidFill>
                <a:latin typeface="华文宋体" panose="02010600040101010101" charset="-122"/>
                <a:ea typeface="华文宋体" panose="02010600040101010101" charset="-122"/>
                <a:sym typeface="+mn-ea"/>
              </a:rPr>
              <a:t>+ Tid(index):</a:t>
            </a:r>
            <a:r>
              <a:rPr lang="zh-CN" altLang="en-US" sz="1400">
                <a:solidFill>
                  <a:schemeClr val="bg1"/>
                </a:solidFill>
                <a:latin typeface="华文宋体" panose="02010600040101010101" charset="-122"/>
                <a:ea typeface="华文宋体" panose="02010600040101010101" charset="-122"/>
                <a:sym typeface="+mn-ea"/>
              </a:rPr>
              <a:t>nunique, max, min, median, std</a:t>
            </a:r>
            <a:endParaRPr lang="zh-CN" altLang="en-US" sz="1400">
              <a:solidFill>
                <a:schemeClr val="bg1"/>
              </a:solidFill>
              <a:latin typeface="华文宋体" panose="02010600040101010101" charset="-122"/>
              <a:ea typeface="华文宋体" panose="02010600040101010101" charset="-122"/>
              <a:sym typeface="+mn-ea"/>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t>
            </a:r>
            <a:r>
              <a:rPr lang="en-US" altLang="zh-CN" sz="1400">
                <a:solidFill>
                  <a:schemeClr val="bg1"/>
                </a:solidFill>
                <a:latin typeface="华文宋体" panose="02010600040101010101" charset="-122"/>
                <a:ea typeface="华文宋体" panose="02010600040101010101" charset="-122"/>
                <a:sym typeface="+mn-ea"/>
              </a:rPr>
              <a:t>Tid + Api(return value):</a:t>
            </a:r>
            <a:r>
              <a:rPr lang="zh-CN" altLang="en-US" sz="1400">
                <a:solidFill>
                  <a:schemeClr val="bg1"/>
                </a:solidFill>
                <a:latin typeface="华文宋体" panose="02010600040101010101" charset="-122"/>
                <a:ea typeface="华文宋体" panose="02010600040101010101" charset="-122"/>
                <a:sym typeface="+mn-ea"/>
              </a:rPr>
              <a:t>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t>
            </a:r>
            <a:r>
              <a:rPr lang="en-US" altLang="zh-CN" sz="1400">
                <a:solidFill>
                  <a:schemeClr val="bg1"/>
                </a:solidFill>
                <a:latin typeface="华文宋体" panose="02010600040101010101" charset="-122"/>
                <a:ea typeface="华文宋体" panose="02010600040101010101" charset="-122"/>
                <a:sym typeface="+mn-ea"/>
              </a:rPr>
              <a:t>Tid + Api(index):</a:t>
            </a:r>
            <a:r>
              <a:rPr lang="zh-CN" altLang="en-US" sz="1400">
                <a:solidFill>
                  <a:schemeClr val="bg1"/>
                </a:solidFill>
                <a:latin typeface="华文宋体" panose="02010600040101010101" charset="-122"/>
                <a:ea typeface="华文宋体" panose="02010600040101010101" charset="-122"/>
                <a:sym typeface="+mn-ea"/>
              </a:rPr>
              <a:t>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endParaRPr lang="zh-CN" altLang="en-US" sz="1400">
              <a:solidFill>
                <a:schemeClr val="bg1"/>
              </a:solidFill>
              <a:latin typeface="华文宋体" panose="02010600040101010101" charset="-122"/>
              <a:ea typeface="华文宋体" panose="02010600040101010101" charset="-122"/>
              <a:sym typeface="+mn-ea"/>
            </a:endParaRPr>
          </a:p>
          <a:p>
            <a:pPr marL="0" indent="0">
              <a:buNone/>
            </a:pPr>
            <a:r>
              <a:rPr lang="en-US" altLang="zh-CN" sz="1400">
                <a:solidFill>
                  <a:schemeClr val="bg1"/>
                </a:solidFill>
                <a:latin typeface="华文宋体" panose="02010600040101010101" charset="-122"/>
                <a:ea typeface="华文宋体" panose="02010600040101010101" charset="-122"/>
                <a:sym typeface="+mn-ea"/>
              </a:rPr>
              <a:t>5) 2-gram </a:t>
            </a:r>
            <a:r>
              <a:rPr lang="zh-CN" altLang="en-US" sz="1400">
                <a:solidFill>
                  <a:schemeClr val="bg1"/>
                </a:solidFill>
                <a:latin typeface="华文宋体" panose="02010600040101010101" charset="-122"/>
                <a:ea typeface="华文宋体" panose="02010600040101010101" charset="-122"/>
                <a:sym typeface="+mn-ea"/>
              </a:rPr>
              <a:t>局部特征展开形式</a:t>
            </a:r>
            <a:endParaRPr lang="en-US" altLang="zh-CN" sz="1400">
              <a:solidFill>
                <a:schemeClr val="bg1"/>
              </a:solidFill>
              <a:latin typeface="华文宋体" panose="02010600040101010101" charset="-122"/>
              <a:ea typeface="华文宋体" panose="02010600040101010101" charset="-122"/>
              <a:sym typeface="+mn-ea"/>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加入</a:t>
            </a:r>
            <a:r>
              <a:rPr lang="en-US" altLang="zh-CN" sz="1400">
                <a:solidFill>
                  <a:schemeClr val="bg1"/>
                </a:solidFill>
                <a:latin typeface="华文宋体" panose="02010600040101010101" charset="-122"/>
                <a:ea typeface="华文宋体" panose="02010600040101010101" charset="-122"/>
                <a:sym typeface="+mn-ea"/>
              </a:rPr>
              <a:t>2-gram</a:t>
            </a:r>
            <a:r>
              <a:rPr lang="zh-CN" altLang="en-US" sz="1400">
                <a:solidFill>
                  <a:schemeClr val="bg1"/>
                </a:solidFill>
                <a:latin typeface="华文宋体" panose="02010600040101010101" charset="-122"/>
                <a:ea typeface="华文宋体" panose="02010600040101010101" charset="-122"/>
                <a:sym typeface="+mn-ea"/>
              </a:rPr>
              <a:t>的</a:t>
            </a:r>
            <a:r>
              <a:rPr lang="en-US" altLang="zh-CN" sz="1400">
                <a:solidFill>
                  <a:schemeClr val="bg1"/>
                </a:solidFill>
                <a:latin typeface="华文宋体" panose="02010600040101010101" charset="-122"/>
                <a:ea typeface="华文宋体" panose="02010600040101010101" charset="-122"/>
                <a:sym typeface="+mn-ea"/>
              </a:rPr>
              <a:t>api</a:t>
            </a:r>
            <a:r>
              <a:rPr lang="zh-CN" altLang="en-US" sz="1400">
                <a:solidFill>
                  <a:schemeClr val="bg1"/>
                </a:solidFill>
                <a:latin typeface="华文宋体" panose="02010600040101010101" charset="-122"/>
                <a:ea typeface="华文宋体" panose="02010600040101010101" charset="-122"/>
                <a:sym typeface="+mn-ea"/>
              </a:rPr>
              <a:t>之后，记为</a:t>
            </a:r>
            <a:r>
              <a:rPr lang="en-US" altLang="zh-CN" sz="1400">
                <a:solidFill>
                  <a:schemeClr val="bg1"/>
                </a:solidFill>
                <a:latin typeface="华文宋体" panose="02010600040101010101" charset="-122"/>
                <a:ea typeface="华文宋体" panose="02010600040101010101" charset="-122"/>
                <a:sym typeface="+mn-ea"/>
              </a:rPr>
              <a:t>Api_2</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局部组合特征(展开形式)</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a:t>
            </a:r>
            <a:r>
              <a:rPr lang="en-US" altLang="zh-CN" sz="1400">
                <a:solidFill>
                  <a:schemeClr val="bg1"/>
                </a:solidFill>
                <a:latin typeface="华文宋体" panose="02010600040101010101" charset="-122"/>
                <a:ea typeface="华文宋体" panose="02010600040101010101" charset="-122"/>
                <a:sym typeface="+mn-ea"/>
              </a:rPr>
              <a:t>_2</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a:t>
            </a:r>
            <a:r>
              <a:rPr lang="en-US" altLang="zh-CN" sz="1400">
                <a:solidFill>
                  <a:schemeClr val="bg1"/>
                </a:solidFill>
                <a:latin typeface="华文宋体" panose="02010600040101010101" charset="-122"/>
                <a:ea typeface="华文宋体" panose="02010600040101010101" charset="-122"/>
                <a:sym typeface="+mn-ea"/>
              </a:rPr>
              <a:t>_2</a:t>
            </a:r>
            <a:r>
              <a:rPr lang="zh-CN" altLang="en-US" sz="1400">
                <a:solidFill>
                  <a:schemeClr val="bg1"/>
                </a:solidFill>
                <a:latin typeface="华文宋体" panose="02010600040101010101" charset="-122"/>
                <a:ea typeface="华文宋体" panose="02010600040101010101" charset="-122"/>
                <a:sym typeface="+mn-ea"/>
              </a:rPr>
              <a:t>(tid): count,nunique</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a:t>
            </a:r>
            <a:r>
              <a:rPr lang="en-US" altLang="zh-CN" sz="1400">
                <a:solidFill>
                  <a:schemeClr val="bg1"/>
                </a:solidFill>
                <a:latin typeface="华文宋体" panose="02010600040101010101" charset="-122"/>
                <a:ea typeface="华文宋体" panose="02010600040101010101" charset="-122"/>
                <a:sym typeface="+mn-ea"/>
              </a:rPr>
              <a:t>_2</a:t>
            </a:r>
            <a:r>
              <a:rPr lang="zh-CN" altLang="en-US" sz="1400">
                <a:solidFill>
                  <a:schemeClr val="bg1"/>
                </a:solidFill>
                <a:latin typeface="华文宋体" panose="02010600040101010101" charset="-122"/>
                <a:ea typeface="华文宋体" panose="02010600040101010101" charset="-122"/>
                <a:sym typeface="+mn-ea"/>
              </a:rPr>
              <a:t>(return value): 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r>
              <a:rPr lang="zh-CN" altLang="en-US" sz="1400">
                <a:solidFill>
                  <a:schemeClr val="bg1"/>
                </a:solidFill>
                <a:latin typeface="华文宋体" panose="02010600040101010101" charset="-122"/>
                <a:ea typeface="华文宋体" panose="02010600040101010101" charset="-122"/>
                <a:sym typeface="+mn-ea"/>
              </a:rPr>
              <a:t>File_id + Api</a:t>
            </a:r>
            <a:r>
              <a:rPr lang="en-US" altLang="zh-CN" sz="1400">
                <a:solidFill>
                  <a:schemeClr val="bg1"/>
                </a:solidFill>
                <a:latin typeface="华文宋体" panose="02010600040101010101" charset="-122"/>
                <a:ea typeface="华文宋体" panose="02010600040101010101" charset="-122"/>
                <a:sym typeface="+mn-ea"/>
              </a:rPr>
              <a:t>_2</a:t>
            </a:r>
            <a:r>
              <a:rPr lang="zh-CN" altLang="en-US" sz="1400">
                <a:solidFill>
                  <a:schemeClr val="bg1"/>
                </a:solidFill>
                <a:latin typeface="华文宋体" panose="02010600040101010101" charset="-122"/>
                <a:ea typeface="华文宋体" panose="02010600040101010101" charset="-122"/>
                <a:sym typeface="+mn-ea"/>
              </a:rPr>
              <a:t>(index): nunique, max, min, median, std</a:t>
            </a:r>
            <a:endParaRPr lang="zh-CN" altLang="en-US" sz="1400">
              <a:solidFill>
                <a:schemeClr val="bg1"/>
              </a:solidFill>
              <a:latin typeface="华文宋体" panose="02010600040101010101" charset="-122"/>
              <a:ea typeface="华文宋体" panose="02010600040101010101" charset="-122"/>
            </a:endParaRPr>
          </a:p>
          <a:p>
            <a:pPr marL="0" indent="0">
              <a:buNone/>
            </a:pPr>
            <a:endParaRPr lang="zh-CN" altLang="en-US" sz="1400">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5342" y="-1181735"/>
            <a:ext cx="8669868" cy="1836738"/>
          </a:xfrm>
        </p:spPr>
        <p:txBody>
          <a:bodyPr/>
          <a:lstStyle/>
          <a:p>
            <a:pPr algn="ctr"/>
            <a:r>
              <a:rPr lang="zh-CN" altLang="en-US">
                <a:latin typeface="华文宋体" panose="02010600040101010101" charset="-122"/>
                <a:ea typeface="华文宋体" panose="02010600040101010101" charset="-122"/>
              </a:rPr>
              <a:t>局部特征展开形式例子</a:t>
            </a:r>
            <a:endParaRPr lang="zh-CN" altLang="en-US">
              <a:latin typeface="华文宋体" panose="02010600040101010101" charset="-122"/>
              <a:ea typeface="华文宋体" panose="02010600040101010101" charset="-122"/>
            </a:endParaRPr>
          </a:p>
        </p:txBody>
      </p:sp>
      <p:graphicFrame>
        <p:nvGraphicFramePr>
          <p:cNvPr id="6" name="表格 5"/>
          <p:cNvGraphicFramePr/>
          <p:nvPr/>
        </p:nvGraphicFramePr>
        <p:xfrm>
          <a:off x="4502150" y="3148330"/>
          <a:ext cx="7501886" cy="2133600"/>
        </p:xfrm>
        <a:graphic>
          <a:graphicData uri="http://schemas.openxmlformats.org/drawingml/2006/table">
            <a:tbl>
              <a:tblPr firstRow="1" bandRow="1">
                <a:tableStyleId>{5C22544A-7EE6-4342-B048-85BDC9FD1C3A}</a:tableStyleId>
              </a:tblPr>
              <a:tblGrid>
                <a:gridCol w="1071698"/>
                <a:gridCol w="1071698"/>
                <a:gridCol w="1071698"/>
                <a:gridCol w="1071698"/>
                <a:gridCol w="1071698"/>
                <a:gridCol w="1071698"/>
                <a:gridCol w="1071698"/>
              </a:tblGrid>
              <a:tr h="579120">
                <a:tc>
                  <a:txBody>
                    <a:bodyPr/>
                    <a:lstStyle/>
                    <a:p>
                      <a:pPr algn="ctr">
                        <a:buNone/>
                      </a:pPr>
                      <a:r>
                        <a:rPr lang="en-US" altLang="zh-CN" sz="1600"/>
                        <a:t>file_id</a:t>
                      </a:r>
                      <a:endParaRPr lang="en-US" altLang="zh-CN" sz="1600"/>
                    </a:p>
                  </a:txBody>
                  <a:tcPr/>
                </a:tc>
                <a:tc>
                  <a:txBody>
                    <a:bodyPr/>
                    <a:lstStyle/>
                    <a:p>
                      <a:pPr algn="ctr">
                        <a:buNone/>
                      </a:pPr>
                      <a:r>
                        <a:rPr lang="en-US" altLang="zh-CN" sz="1600"/>
                        <a:t>api_</a:t>
                      </a:r>
                      <a:r>
                        <a:rPr lang="en-US" altLang="zh-CN" sz="1600">
                          <a:solidFill>
                            <a:srgbClr val="FF0000"/>
                          </a:solidFill>
                        </a:rPr>
                        <a:t>a</a:t>
                      </a:r>
                      <a:r>
                        <a:rPr lang="en-US" altLang="zh-CN" sz="1600"/>
                        <a:t>_</a:t>
                      </a:r>
                      <a:endParaRPr lang="en-US" altLang="zh-CN" sz="1600"/>
                    </a:p>
                    <a:p>
                      <a:pPr algn="ctr">
                        <a:buNone/>
                      </a:pPr>
                      <a:r>
                        <a:rPr lang="en-US" altLang="zh-CN" sz="1600"/>
                        <a:t>cnt</a:t>
                      </a:r>
                      <a:endParaRPr lang="en-US" altLang="zh-CN" sz="1600"/>
                    </a:p>
                  </a:txBody>
                  <a:tcPr/>
                </a:tc>
                <a:tc>
                  <a:txBody>
                    <a:bodyPr/>
                    <a:lstStyle/>
                    <a:p>
                      <a:pPr algn="ctr">
                        <a:buNone/>
                      </a:pPr>
                      <a:r>
                        <a:rPr lang="en-US" altLang="zh-CN" sz="1600"/>
                        <a:t>apu_</a:t>
                      </a:r>
                      <a:r>
                        <a:rPr lang="en-US" altLang="zh-CN" sz="1600">
                          <a:solidFill>
                            <a:srgbClr val="FF0000"/>
                          </a:solidFill>
                        </a:rPr>
                        <a:t>b</a:t>
                      </a:r>
                      <a:r>
                        <a:rPr lang="en-US" altLang="zh-CN" sz="1600"/>
                        <a:t>_</a:t>
                      </a:r>
                      <a:endParaRPr lang="en-US" altLang="zh-CN" sz="1600"/>
                    </a:p>
                    <a:p>
                      <a:pPr algn="ctr">
                        <a:buNone/>
                      </a:pPr>
                      <a:r>
                        <a:rPr lang="en-US" altLang="zh-CN" sz="1600"/>
                        <a:t>cnt</a:t>
                      </a:r>
                      <a:endParaRPr lang="en-US" altLang="zh-CN" sz="1600"/>
                    </a:p>
                  </a:txBody>
                  <a:tcPr/>
                </a:tc>
                <a:tc>
                  <a:txBody>
                    <a:bodyPr/>
                    <a:lstStyle/>
                    <a:p>
                      <a:pPr algn="ctr">
                        <a:buNone/>
                      </a:pPr>
                      <a:r>
                        <a:rPr lang="en-US" altLang="zh-CN" sz="1600"/>
                        <a:t>api_</a:t>
                      </a:r>
                      <a:r>
                        <a:rPr lang="en-US" altLang="zh-CN" sz="1600">
                          <a:solidFill>
                            <a:srgbClr val="FF0000"/>
                          </a:solidFill>
                        </a:rPr>
                        <a:t>c</a:t>
                      </a:r>
                      <a:r>
                        <a:rPr lang="en-US" altLang="zh-CN" sz="1600"/>
                        <a:t>_</a:t>
                      </a:r>
                      <a:endParaRPr lang="en-US" altLang="zh-CN" sz="1600"/>
                    </a:p>
                    <a:p>
                      <a:pPr algn="ctr">
                        <a:buNone/>
                      </a:pPr>
                      <a:r>
                        <a:rPr lang="en-US" altLang="zh-CN" sz="1600"/>
                        <a:t>cnt</a:t>
                      </a:r>
                      <a:endParaRPr lang="en-US" altLang="zh-CN" sz="1600"/>
                    </a:p>
                  </a:txBody>
                  <a:tcPr/>
                </a:tc>
                <a:tc>
                  <a:txBody>
                    <a:bodyPr/>
                    <a:lstStyle/>
                    <a:p>
                      <a:pPr algn="ctr">
                        <a:buNone/>
                      </a:pPr>
                      <a:r>
                        <a:rPr lang="en-US" altLang="zh-CN" sz="1600"/>
                        <a:t>api_</a:t>
                      </a:r>
                      <a:r>
                        <a:rPr lang="en-US" altLang="zh-CN" sz="1600">
                          <a:solidFill>
                            <a:srgbClr val="00B050"/>
                          </a:solidFill>
                        </a:rPr>
                        <a:t>a</a:t>
                      </a:r>
                      <a:r>
                        <a:rPr lang="en-US" altLang="zh-CN" sz="1600"/>
                        <a:t>_</a:t>
                      </a:r>
                      <a:endParaRPr lang="en-US" altLang="zh-CN" sz="1600"/>
                    </a:p>
                    <a:p>
                      <a:pPr algn="ctr">
                        <a:buNone/>
                      </a:pPr>
                      <a:r>
                        <a:rPr lang="en-US" altLang="zh-CN" sz="1600"/>
                        <a:t>nunique</a:t>
                      </a:r>
                      <a:endParaRPr lang="en-US" altLang="zh-CN" sz="1600"/>
                    </a:p>
                  </a:txBody>
                  <a:tcPr/>
                </a:tc>
                <a:tc>
                  <a:txBody>
                    <a:bodyPr/>
                    <a:lstStyle/>
                    <a:p>
                      <a:pPr algn="ctr">
                        <a:buNone/>
                      </a:pPr>
                      <a:r>
                        <a:rPr lang="en-US" altLang="zh-CN" sz="1600"/>
                        <a:t>api_</a:t>
                      </a:r>
                      <a:r>
                        <a:rPr lang="en-US" altLang="zh-CN" sz="1600">
                          <a:solidFill>
                            <a:srgbClr val="00B050"/>
                          </a:solidFill>
                        </a:rPr>
                        <a:t>b</a:t>
                      </a:r>
                      <a:r>
                        <a:rPr lang="en-US" altLang="zh-CN" sz="1600"/>
                        <a:t>_</a:t>
                      </a:r>
                      <a:endParaRPr lang="en-US" altLang="zh-CN" sz="1600"/>
                    </a:p>
                    <a:p>
                      <a:pPr algn="ctr">
                        <a:buNone/>
                      </a:pPr>
                      <a:r>
                        <a:rPr lang="en-US" altLang="zh-CN" sz="1600"/>
                        <a:t>nunique</a:t>
                      </a:r>
                      <a:endParaRPr lang="en-US" altLang="zh-CN" sz="1600"/>
                    </a:p>
                  </a:txBody>
                  <a:tcPr/>
                </a:tc>
                <a:tc>
                  <a:txBody>
                    <a:bodyPr/>
                    <a:lstStyle/>
                    <a:p>
                      <a:pPr algn="ctr">
                        <a:buNone/>
                      </a:pPr>
                      <a:r>
                        <a:rPr lang="en-US" altLang="zh-CN" sz="1600">
                          <a:sym typeface="+mn-ea"/>
                        </a:rPr>
                        <a:t>api_</a:t>
                      </a:r>
                      <a:r>
                        <a:rPr lang="en-US" altLang="zh-CN" sz="1600">
                          <a:solidFill>
                            <a:srgbClr val="00B050"/>
                          </a:solidFill>
                          <a:sym typeface="+mn-ea"/>
                        </a:rPr>
                        <a:t>c</a:t>
                      </a:r>
                      <a:r>
                        <a:rPr lang="en-US" altLang="zh-CN" sz="1600">
                          <a:sym typeface="+mn-ea"/>
                        </a:rPr>
                        <a:t>_</a:t>
                      </a:r>
                      <a:endParaRPr lang="en-US" altLang="zh-CN" sz="1600">
                        <a:sym typeface="+mn-ea"/>
                      </a:endParaRPr>
                    </a:p>
                    <a:p>
                      <a:pPr algn="ctr">
                        <a:buNone/>
                      </a:pPr>
                      <a:r>
                        <a:rPr lang="en-US" altLang="zh-CN" sz="1600">
                          <a:sym typeface="+mn-ea"/>
                        </a:rPr>
                        <a:t>nunique</a:t>
                      </a:r>
                      <a:endParaRPr lang="en-US" altLang="zh-CN" sz="1600">
                        <a:sym typeface="+mn-ea"/>
                      </a:endParaRPr>
                    </a:p>
                  </a:txBody>
                  <a:tcPr/>
                </a:tc>
              </a:tr>
              <a:tr h="518160">
                <a:tc>
                  <a:txBody>
                    <a:bodyPr/>
                    <a:lstStyle/>
                    <a:p>
                      <a:pPr>
                        <a:buNone/>
                      </a:pPr>
                      <a:r>
                        <a:rPr lang="en-US" altLang="zh-CN"/>
                        <a:t>1</a:t>
                      </a:r>
                      <a:endParaRPr lang="en-US" altLang="zh-CN"/>
                    </a:p>
                  </a:txBody>
                  <a:tcPr/>
                </a:tc>
                <a:tc>
                  <a:txBody>
                    <a:bodyPr/>
                    <a:lstStyle/>
                    <a:p>
                      <a:pPr>
                        <a:buNone/>
                      </a:pPr>
                      <a:r>
                        <a:rPr lang="en-US" altLang="zh-CN"/>
                        <a:t>1</a:t>
                      </a:r>
                      <a:endParaRPr lang="en-US" altLang="zh-CN"/>
                    </a:p>
                  </a:txBody>
                  <a:tcPr/>
                </a:tc>
                <a:tc>
                  <a:txBody>
                    <a:bodyPr/>
                    <a:lstStyle/>
                    <a:p>
                      <a:pPr>
                        <a:buNone/>
                      </a:pPr>
                      <a:r>
                        <a:rPr lang="en-US" altLang="zh-CN"/>
                        <a:t>1</a:t>
                      </a:r>
                      <a:endParaRPr lang="en-US" altLang="zh-CN"/>
                    </a:p>
                  </a:txBody>
                  <a:tcPr/>
                </a:tc>
                <a:tc>
                  <a:txBody>
                    <a:bodyPr/>
                    <a:lstStyle/>
                    <a:p>
                      <a:pPr>
                        <a:buNone/>
                      </a:pPr>
                      <a:r>
                        <a:rPr lang="en-US" altLang="zh-CN"/>
                        <a:t>2</a:t>
                      </a:r>
                      <a:endParaRPr lang="en-US" altLang="zh-CN"/>
                    </a:p>
                  </a:txBody>
                  <a:tcPr/>
                </a:tc>
                <a:tc>
                  <a:txBody>
                    <a:bodyPr/>
                    <a:lstStyle/>
                    <a:p>
                      <a:pPr>
                        <a:buNone/>
                      </a:pPr>
                      <a:r>
                        <a:rPr lang="en-US" altLang="zh-CN"/>
                        <a:t>1</a:t>
                      </a:r>
                      <a:endParaRPr lang="en-US" altLang="zh-CN"/>
                    </a:p>
                  </a:txBody>
                  <a:tcPr/>
                </a:tc>
                <a:tc>
                  <a:txBody>
                    <a:bodyPr/>
                    <a:lstStyle/>
                    <a:p>
                      <a:pPr>
                        <a:buNone/>
                      </a:pPr>
                      <a:r>
                        <a:rPr lang="en-US" altLang="zh-CN"/>
                        <a:t>1</a:t>
                      </a:r>
                      <a:endParaRPr lang="en-US" altLang="zh-CN"/>
                    </a:p>
                  </a:txBody>
                  <a:tcPr/>
                </a:tc>
                <a:tc>
                  <a:txBody>
                    <a:bodyPr/>
                    <a:lstStyle/>
                    <a:p>
                      <a:pPr>
                        <a:buNone/>
                      </a:pPr>
                      <a:r>
                        <a:rPr lang="en-US" altLang="zh-CN"/>
                        <a:t>2</a:t>
                      </a:r>
                      <a:endParaRPr lang="en-US" altLang="zh-CN"/>
                    </a:p>
                  </a:txBody>
                  <a:tcPr/>
                </a:tc>
              </a:tr>
              <a:tr h="518160">
                <a:tc>
                  <a:txBody>
                    <a:bodyPr/>
                    <a:lstStyle/>
                    <a:p>
                      <a:pPr>
                        <a:buNone/>
                      </a:pPr>
                      <a:r>
                        <a:rPr lang="en-US" altLang="zh-CN"/>
                        <a:t>2</a:t>
                      </a:r>
                      <a:endParaRPr lang="en-US" altLang="zh-CN"/>
                    </a:p>
                  </a:txBody>
                  <a:tcPr/>
                </a:tc>
                <a:tc>
                  <a:txBody>
                    <a:bodyPr/>
                    <a:lstStyle/>
                    <a:p>
                      <a:pPr>
                        <a:buNone/>
                      </a:pPr>
                      <a:r>
                        <a:rPr lang="en-US" altLang="zh-CN"/>
                        <a:t>2</a:t>
                      </a:r>
                      <a:endParaRPr lang="en-US" altLang="zh-CN"/>
                    </a:p>
                  </a:txBody>
                  <a:tcPr/>
                </a:tc>
                <a:tc>
                  <a:txBody>
                    <a:bodyPr/>
                    <a:lstStyle/>
                    <a:p>
                      <a:pPr>
                        <a:buNone/>
                      </a:pPr>
                      <a:r>
                        <a:rPr lang="en-US" altLang="zh-CN"/>
                        <a:t>0</a:t>
                      </a:r>
                      <a:endParaRPr lang="en-US" altLang="zh-CN"/>
                    </a:p>
                  </a:txBody>
                  <a:tcPr/>
                </a:tc>
                <a:tc>
                  <a:txBody>
                    <a:bodyPr/>
                    <a:lstStyle/>
                    <a:p>
                      <a:pPr>
                        <a:buNone/>
                      </a:pPr>
                      <a:r>
                        <a:rPr lang="en-US" altLang="zh-CN"/>
                        <a:t>0</a:t>
                      </a:r>
                      <a:endParaRPr lang="en-US" altLang="zh-CN"/>
                    </a:p>
                  </a:txBody>
                  <a:tcPr/>
                </a:tc>
                <a:tc>
                  <a:txBody>
                    <a:bodyPr/>
                    <a:lstStyle/>
                    <a:p>
                      <a:pPr>
                        <a:buNone/>
                      </a:pPr>
                      <a:r>
                        <a:rPr lang="en-US" altLang="zh-CN"/>
                        <a:t>1</a:t>
                      </a:r>
                      <a:endParaRPr lang="en-US" altLang="zh-CN"/>
                    </a:p>
                  </a:txBody>
                  <a:tcPr/>
                </a:tc>
                <a:tc>
                  <a:txBody>
                    <a:bodyPr/>
                    <a:lstStyle/>
                    <a:p>
                      <a:pPr>
                        <a:buNone/>
                      </a:pPr>
                      <a:r>
                        <a:rPr lang="en-US" altLang="zh-CN"/>
                        <a:t>0</a:t>
                      </a:r>
                      <a:endParaRPr lang="en-US" altLang="zh-CN"/>
                    </a:p>
                  </a:txBody>
                  <a:tcPr/>
                </a:tc>
                <a:tc>
                  <a:txBody>
                    <a:bodyPr/>
                    <a:lstStyle/>
                    <a:p>
                      <a:pPr>
                        <a:buNone/>
                      </a:pPr>
                      <a:r>
                        <a:rPr lang="en-US" altLang="zh-CN"/>
                        <a:t>0</a:t>
                      </a:r>
                      <a:endParaRPr lang="en-US" altLang="zh-CN"/>
                    </a:p>
                  </a:txBody>
                  <a:tcPr/>
                </a:tc>
              </a:tr>
              <a:tr h="518160">
                <a:tc>
                  <a:txBody>
                    <a:bodyPr/>
                    <a:lstStyle/>
                    <a:p>
                      <a:pPr>
                        <a:buNone/>
                      </a:pPr>
                      <a:r>
                        <a:rPr lang="en-US" altLang="zh-CN"/>
                        <a:t>3</a:t>
                      </a:r>
                      <a:endParaRPr lang="en-US" altLang="zh-CN"/>
                    </a:p>
                  </a:txBody>
                  <a:tcPr/>
                </a:tc>
                <a:tc>
                  <a:txBody>
                    <a:bodyPr/>
                    <a:lstStyle/>
                    <a:p>
                      <a:pPr>
                        <a:buNone/>
                      </a:pPr>
                      <a:r>
                        <a:rPr lang="en-US" altLang="zh-CN"/>
                        <a:t>0</a:t>
                      </a:r>
                      <a:endParaRPr lang="en-US" altLang="zh-CN"/>
                    </a:p>
                  </a:txBody>
                  <a:tcPr/>
                </a:tc>
                <a:tc>
                  <a:txBody>
                    <a:bodyPr/>
                    <a:lstStyle/>
                    <a:p>
                      <a:pPr>
                        <a:buNone/>
                      </a:pPr>
                      <a:r>
                        <a:rPr lang="en-US" altLang="zh-CN"/>
                        <a:t>0</a:t>
                      </a:r>
                      <a:endParaRPr lang="en-US" altLang="zh-CN"/>
                    </a:p>
                  </a:txBody>
                  <a:tcPr/>
                </a:tc>
                <a:tc>
                  <a:txBody>
                    <a:bodyPr/>
                    <a:lstStyle/>
                    <a:p>
                      <a:pPr>
                        <a:buNone/>
                      </a:pPr>
                      <a:r>
                        <a:rPr lang="en-US" altLang="zh-CN"/>
                        <a:t>1</a:t>
                      </a:r>
                      <a:endParaRPr lang="en-US" altLang="zh-CN"/>
                    </a:p>
                  </a:txBody>
                  <a:tcPr/>
                </a:tc>
                <a:tc>
                  <a:txBody>
                    <a:bodyPr/>
                    <a:lstStyle/>
                    <a:p>
                      <a:pPr>
                        <a:buNone/>
                      </a:pPr>
                      <a:r>
                        <a:rPr lang="en-US" altLang="zh-CN"/>
                        <a:t>0</a:t>
                      </a:r>
                      <a:endParaRPr lang="en-US" altLang="zh-CN"/>
                    </a:p>
                  </a:txBody>
                  <a:tcPr/>
                </a:tc>
                <a:tc>
                  <a:txBody>
                    <a:bodyPr/>
                    <a:lstStyle/>
                    <a:p>
                      <a:pPr>
                        <a:buNone/>
                      </a:pPr>
                      <a:r>
                        <a:rPr lang="en-US" altLang="zh-CN"/>
                        <a:t>0</a:t>
                      </a:r>
                      <a:endParaRPr lang="en-US" altLang="zh-CN"/>
                    </a:p>
                  </a:txBody>
                  <a:tcPr/>
                </a:tc>
                <a:tc>
                  <a:txBody>
                    <a:bodyPr/>
                    <a:lstStyle/>
                    <a:p>
                      <a:pPr>
                        <a:buNone/>
                      </a:pPr>
                      <a:r>
                        <a:rPr lang="en-US" altLang="zh-CN"/>
                        <a:t>1</a:t>
                      </a:r>
                      <a:endParaRPr lang="en-US" altLang="zh-CN"/>
                    </a:p>
                  </a:txBody>
                  <a:tcPr/>
                </a:tc>
              </a:tr>
            </a:tbl>
          </a:graphicData>
        </a:graphic>
      </p:graphicFrame>
      <p:graphicFrame>
        <p:nvGraphicFramePr>
          <p:cNvPr id="7" name="表格 6"/>
          <p:cNvGraphicFramePr/>
          <p:nvPr/>
        </p:nvGraphicFramePr>
        <p:xfrm>
          <a:off x="411480" y="1974850"/>
          <a:ext cx="2127885" cy="3307080"/>
        </p:xfrm>
        <a:graphic>
          <a:graphicData uri="http://schemas.openxmlformats.org/drawingml/2006/table">
            <a:tbl>
              <a:tblPr firstRow="1" bandRow="1">
                <a:tableStyleId>{5C22544A-7EE6-4342-B048-85BDC9FD1C3A}</a:tableStyleId>
              </a:tblPr>
              <a:tblGrid>
                <a:gridCol w="709295"/>
                <a:gridCol w="709295"/>
                <a:gridCol w="709295"/>
              </a:tblGrid>
              <a:tr h="640080">
                <a:tc>
                  <a:txBody>
                    <a:bodyPr/>
                    <a:lstStyle/>
                    <a:p>
                      <a:pPr marL="0" indent="0">
                        <a:buNone/>
                      </a:pPr>
                      <a:r>
                        <a:rPr lang="en-US" altLang="zh-CN" sz="1800">
                          <a:sym typeface="+mn-ea"/>
                        </a:rPr>
                        <a:t>file_id</a:t>
                      </a:r>
                      <a:endParaRPr lang="zh-CN" altLang="en-US"/>
                    </a:p>
                  </a:txBody>
                  <a:tcPr/>
                </a:tc>
                <a:tc>
                  <a:txBody>
                    <a:bodyPr/>
                    <a:lstStyle/>
                    <a:p>
                      <a:pPr>
                        <a:buNone/>
                      </a:pPr>
                      <a:r>
                        <a:rPr lang="en-US" altLang="zh-CN" sz="1800">
                          <a:sym typeface="+mn-ea"/>
                        </a:rPr>
                        <a:t>api</a:t>
                      </a:r>
                      <a:endParaRPr lang="zh-CN" altLang="en-US"/>
                    </a:p>
                  </a:txBody>
                  <a:tcPr/>
                </a:tc>
                <a:tc>
                  <a:txBody>
                    <a:bodyPr/>
                    <a:lstStyle/>
                    <a:p>
                      <a:pPr>
                        <a:buNone/>
                      </a:pPr>
                      <a:r>
                        <a:rPr lang="en-US" altLang="zh-CN" sz="1800">
                          <a:sym typeface="+mn-ea"/>
                        </a:rPr>
                        <a:t>tid</a:t>
                      </a:r>
                      <a:endParaRPr lang="zh-CN" altLang="en-US"/>
                    </a:p>
                  </a:txBody>
                  <a:tcPr/>
                </a:tc>
              </a:tr>
              <a:tr h="381000">
                <a:tc>
                  <a:txBody>
                    <a:bodyPr/>
                    <a:lstStyle/>
                    <a:p>
                      <a:pPr>
                        <a:buNone/>
                      </a:pPr>
                      <a:r>
                        <a:rPr lang="en-US" altLang="zh-CN"/>
                        <a:t>1</a:t>
                      </a:r>
                      <a:endParaRPr lang="en-US" altLang="zh-CN"/>
                    </a:p>
                  </a:txBody>
                  <a:tcPr/>
                </a:tc>
                <a:tc>
                  <a:txBody>
                    <a:bodyPr/>
                    <a:lstStyle/>
                    <a:p>
                      <a:pPr>
                        <a:buNone/>
                      </a:pPr>
                      <a:r>
                        <a:rPr lang="en-US" altLang="zh-CN"/>
                        <a:t>a</a:t>
                      </a:r>
                      <a:endParaRPr lang="en-US" altLang="zh-CN"/>
                    </a:p>
                  </a:txBody>
                  <a:tcPr/>
                </a:tc>
                <a:tc>
                  <a:txBody>
                    <a:bodyPr/>
                    <a:lstStyle/>
                    <a:p>
                      <a:pPr>
                        <a:buNone/>
                      </a:pPr>
                      <a:r>
                        <a:rPr lang="en-US" altLang="zh-CN"/>
                        <a:t>1</a:t>
                      </a:r>
                      <a:endParaRPr lang="en-US" altLang="zh-CN"/>
                    </a:p>
                  </a:txBody>
                  <a:tcPr/>
                </a:tc>
              </a:tr>
              <a:tr h="381000">
                <a:tc>
                  <a:txBody>
                    <a:bodyPr/>
                    <a:lstStyle/>
                    <a:p>
                      <a:pPr>
                        <a:buNone/>
                      </a:pPr>
                      <a:r>
                        <a:rPr lang="en-US" altLang="zh-CN"/>
                        <a:t>1</a:t>
                      </a:r>
                      <a:endParaRPr lang="en-US" altLang="zh-CN"/>
                    </a:p>
                  </a:txBody>
                  <a:tcPr/>
                </a:tc>
                <a:tc>
                  <a:txBody>
                    <a:bodyPr/>
                    <a:lstStyle/>
                    <a:p>
                      <a:pPr>
                        <a:buNone/>
                      </a:pPr>
                      <a:r>
                        <a:rPr lang="en-US" altLang="zh-CN"/>
                        <a:t>b</a:t>
                      </a:r>
                      <a:endParaRPr lang="en-US" altLang="zh-CN"/>
                    </a:p>
                  </a:txBody>
                  <a:tcPr/>
                </a:tc>
                <a:tc>
                  <a:txBody>
                    <a:bodyPr/>
                    <a:lstStyle/>
                    <a:p>
                      <a:pPr>
                        <a:buNone/>
                      </a:pPr>
                      <a:r>
                        <a:rPr lang="en-US" altLang="zh-CN"/>
                        <a:t>1</a:t>
                      </a:r>
                      <a:endParaRPr lang="en-US" altLang="zh-CN"/>
                    </a:p>
                  </a:txBody>
                  <a:tcPr/>
                </a:tc>
              </a:tr>
              <a:tr h="381000">
                <a:tc>
                  <a:txBody>
                    <a:bodyPr/>
                    <a:lstStyle/>
                    <a:p>
                      <a:pPr>
                        <a:buNone/>
                      </a:pPr>
                      <a:r>
                        <a:rPr lang="en-US" altLang="zh-CN"/>
                        <a:t>1</a:t>
                      </a:r>
                      <a:endParaRPr lang="en-US" altLang="zh-CN"/>
                    </a:p>
                  </a:txBody>
                  <a:tcPr/>
                </a:tc>
                <a:tc>
                  <a:txBody>
                    <a:bodyPr/>
                    <a:lstStyle/>
                    <a:p>
                      <a:pPr>
                        <a:buNone/>
                      </a:pPr>
                      <a:r>
                        <a:rPr lang="en-US" altLang="zh-CN"/>
                        <a:t>c</a:t>
                      </a:r>
                      <a:endParaRPr lang="en-US" altLang="zh-CN"/>
                    </a:p>
                  </a:txBody>
                  <a:tcPr/>
                </a:tc>
                <a:tc>
                  <a:txBody>
                    <a:bodyPr/>
                    <a:lstStyle/>
                    <a:p>
                      <a:pPr>
                        <a:buNone/>
                      </a:pPr>
                      <a:r>
                        <a:rPr lang="en-US" altLang="zh-CN"/>
                        <a:t>1</a:t>
                      </a:r>
                      <a:endParaRPr lang="en-US" altLang="zh-CN"/>
                    </a:p>
                  </a:txBody>
                  <a:tcPr/>
                </a:tc>
              </a:tr>
              <a:tr h="381000">
                <a:tc>
                  <a:txBody>
                    <a:bodyPr/>
                    <a:lstStyle/>
                    <a:p>
                      <a:pPr>
                        <a:buNone/>
                      </a:pPr>
                      <a:r>
                        <a:rPr lang="en-US" altLang="zh-CN"/>
                        <a:t>1</a:t>
                      </a:r>
                      <a:endParaRPr lang="en-US" altLang="zh-CN"/>
                    </a:p>
                  </a:txBody>
                  <a:tcPr/>
                </a:tc>
                <a:tc>
                  <a:txBody>
                    <a:bodyPr/>
                    <a:lstStyle/>
                    <a:p>
                      <a:pPr>
                        <a:buNone/>
                      </a:pPr>
                      <a:r>
                        <a:rPr lang="en-US" altLang="zh-CN"/>
                        <a:t>c</a:t>
                      </a:r>
                      <a:endParaRPr lang="en-US" altLang="zh-CN"/>
                    </a:p>
                  </a:txBody>
                  <a:tcPr/>
                </a:tc>
                <a:tc>
                  <a:txBody>
                    <a:bodyPr/>
                    <a:lstStyle/>
                    <a:p>
                      <a:pPr>
                        <a:buNone/>
                      </a:pPr>
                      <a:r>
                        <a:rPr lang="en-US" altLang="zh-CN"/>
                        <a:t>2</a:t>
                      </a:r>
                      <a:endParaRPr lang="en-US" altLang="zh-CN"/>
                    </a:p>
                  </a:txBody>
                  <a:tcPr/>
                </a:tc>
              </a:tr>
              <a:tr h="381000">
                <a:tc>
                  <a:txBody>
                    <a:bodyPr/>
                    <a:lstStyle/>
                    <a:p>
                      <a:pPr>
                        <a:buNone/>
                      </a:pPr>
                      <a:r>
                        <a:rPr lang="en-US" altLang="zh-CN"/>
                        <a:t>2</a:t>
                      </a:r>
                      <a:endParaRPr lang="en-US" altLang="zh-CN"/>
                    </a:p>
                  </a:txBody>
                  <a:tcPr/>
                </a:tc>
                <a:tc>
                  <a:txBody>
                    <a:bodyPr/>
                    <a:lstStyle/>
                    <a:p>
                      <a:pPr>
                        <a:buNone/>
                      </a:pPr>
                      <a:r>
                        <a:rPr lang="en-US" altLang="zh-CN"/>
                        <a:t>a</a:t>
                      </a:r>
                      <a:endParaRPr lang="en-US" altLang="zh-CN"/>
                    </a:p>
                  </a:txBody>
                  <a:tcPr/>
                </a:tc>
                <a:tc>
                  <a:txBody>
                    <a:bodyPr/>
                    <a:lstStyle/>
                    <a:p>
                      <a:pPr>
                        <a:buNone/>
                      </a:pPr>
                      <a:r>
                        <a:rPr lang="en-US" altLang="zh-CN"/>
                        <a:t>2</a:t>
                      </a:r>
                      <a:endParaRPr lang="en-US" altLang="zh-CN"/>
                    </a:p>
                  </a:txBody>
                  <a:tcPr/>
                </a:tc>
              </a:tr>
              <a:tr h="381000">
                <a:tc>
                  <a:txBody>
                    <a:bodyPr/>
                    <a:lstStyle/>
                    <a:p>
                      <a:pPr>
                        <a:buNone/>
                      </a:pPr>
                      <a:r>
                        <a:rPr lang="en-US" altLang="zh-CN"/>
                        <a:t>2</a:t>
                      </a:r>
                      <a:endParaRPr lang="en-US" altLang="zh-CN"/>
                    </a:p>
                  </a:txBody>
                  <a:tcPr/>
                </a:tc>
                <a:tc>
                  <a:txBody>
                    <a:bodyPr/>
                    <a:lstStyle/>
                    <a:p>
                      <a:pPr>
                        <a:buNone/>
                      </a:pPr>
                      <a:r>
                        <a:rPr lang="en-US" altLang="zh-CN"/>
                        <a:t>a</a:t>
                      </a:r>
                      <a:endParaRPr lang="en-US" altLang="zh-CN"/>
                    </a:p>
                  </a:txBody>
                  <a:tcPr/>
                </a:tc>
                <a:tc>
                  <a:txBody>
                    <a:bodyPr/>
                    <a:lstStyle/>
                    <a:p>
                      <a:pPr>
                        <a:buNone/>
                      </a:pPr>
                      <a:r>
                        <a:rPr lang="en-US" altLang="zh-CN"/>
                        <a:t>2</a:t>
                      </a:r>
                      <a:endParaRPr lang="en-US" altLang="zh-CN"/>
                    </a:p>
                  </a:txBody>
                  <a:tcPr/>
                </a:tc>
              </a:tr>
              <a:tr h="381000">
                <a:tc>
                  <a:txBody>
                    <a:bodyPr/>
                    <a:lstStyle/>
                    <a:p>
                      <a:pPr>
                        <a:buNone/>
                      </a:pPr>
                      <a:r>
                        <a:rPr lang="en-US" altLang="zh-CN"/>
                        <a:t>3</a:t>
                      </a:r>
                      <a:endParaRPr lang="en-US" altLang="zh-CN"/>
                    </a:p>
                  </a:txBody>
                  <a:tcPr/>
                </a:tc>
                <a:tc>
                  <a:txBody>
                    <a:bodyPr/>
                    <a:lstStyle/>
                    <a:p>
                      <a:pPr>
                        <a:buNone/>
                      </a:pPr>
                      <a:r>
                        <a:rPr lang="en-US" altLang="zh-CN"/>
                        <a:t>c</a:t>
                      </a:r>
                      <a:endParaRPr lang="en-US" altLang="zh-CN"/>
                    </a:p>
                  </a:txBody>
                  <a:tcPr/>
                </a:tc>
                <a:tc>
                  <a:txBody>
                    <a:bodyPr/>
                    <a:lstStyle/>
                    <a:p>
                      <a:pPr>
                        <a:buNone/>
                      </a:pPr>
                      <a:r>
                        <a:rPr lang="en-US" altLang="zh-CN"/>
                        <a:t>3</a:t>
                      </a:r>
                      <a:endParaRPr lang="en-US" altLang="zh-CN"/>
                    </a:p>
                  </a:txBody>
                  <a:tcPr/>
                </a:tc>
              </a:tr>
            </a:tbl>
          </a:graphicData>
        </a:graphic>
      </p:graphicFrame>
      <p:sp>
        <p:nvSpPr>
          <p:cNvPr id="8" name="右箭头 7"/>
          <p:cNvSpPr/>
          <p:nvPr/>
        </p:nvSpPr>
        <p:spPr>
          <a:xfrm>
            <a:off x="2827655" y="3521075"/>
            <a:ext cx="1288415" cy="2146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1052" y="-1232535"/>
            <a:ext cx="8669868" cy="1836738"/>
          </a:xfrm>
        </p:spPr>
        <p:txBody>
          <a:bodyPr/>
          <a:lstStyle/>
          <a:p>
            <a:pPr algn="ctr"/>
            <a:r>
              <a:rPr lang="en-US" altLang="zh-CN">
                <a:latin typeface="华文宋体" panose="02010600040101010101" charset="-122"/>
                <a:ea typeface="华文宋体" panose="02010600040101010101" charset="-122"/>
                <a:sym typeface="+mn-ea"/>
              </a:rPr>
              <a:t>LGB2 = n-gram tfidf +lgb</a:t>
            </a:r>
            <a:endParaRPr lang="zh-CN" altLang="en-US">
              <a:latin typeface="华文宋体" panose="02010600040101010101" charset="-122"/>
              <a:ea typeface="华文宋体" panose="02010600040101010101" charset="-122"/>
            </a:endParaRPr>
          </a:p>
        </p:txBody>
      </p:sp>
      <p:sp>
        <p:nvSpPr>
          <p:cNvPr id="5" name="矩形 4"/>
          <p:cNvSpPr/>
          <p:nvPr/>
        </p:nvSpPr>
        <p:spPr>
          <a:xfrm>
            <a:off x="7345680" y="388429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LGB2</a:t>
            </a:r>
            <a:endParaRPr lang="en-US" altLang="zh-CN"/>
          </a:p>
        </p:txBody>
      </p:sp>
      <p:sp>
        <p:nvSpPr>
          <p:cNvPr id="6" name="矩形 5"/>
          <p:cNvSpPr/>
          <p:nvPr/>
        </p:nvSpPr>
        <p:spPr>
          <a:xfrm>
            <a:off x="4170680" y="2379345"/>
            <a:ext cx="24460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unigram tfidf</a:t>
            </a:r>
            <a:endParaRPr lang="zh-CN" altLang="en-US"/>
          </a:p>
        </p:txBody>
      </p:sp>
      <p:sp>
        <p:nvSpPr>
          <p:cNvPr id="27" name="流程图: 多文档 26"/>
          <p:cNvSpPr/>
          <p:nvPr/>
        </p:nvSpPr>
        <p:spPr>
          <a:xfrm>
            <a:off x="1772920" y="3873500"/>
            <a:ext cx="899795" cy="43243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70680" y="3017520"/>
            <a:ext cx="244665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bigram tfidf</a:t>
            </a:r>
            <a:endParaRPr lang="zh-CN" altLang="en-US"/>
          </a:p>
        </p:txBody>
      </p:sp>
      <p:sp>
        <p:nvSpPr>
          <p:cNvPr id="8" name="矩形 7"/>
          <p:cNvSpPr/>
          <p:nvPr/>
        </p:nvSpPr>
        <p:spPr>
          <a:xfrm>
            <a:off x="4170680" y="3804920"/>
            <a:ext cx="244538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a:t>
            </a:r>
            <a:endParaRPr lang="en-US" altLang="zh-CN">
              <a:sym typeface="+mn-ea"/>
            </a:endParaRPr>
          </a:p>
        </p:txBody>
      </p:sp>
      <p:sp>
        <p:nvSpPr>
          <p:cNvPr id="9" name="矩形 8"/>
          <p:cNvSpPr/>
          <p:nvPr/>
        </p:nvSpPr>
        <p:spPr>
          <a:xfrm>
            <a:off x="4170680" y="4658995"/>
            <a:ext cx="244665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9-gram tfidf</a:t>
            </a:r>
            <a:endParaRPr lang="en-US" altLang="zh-CN"/>
          </a:p>
        </p:txBody>
      </p:sp>
      <p:sp>
        <p:nvSpPr>
          <p:cNvPr id="10" name="矩形 9"/>
          <p:cNvSpPr/>
          <p:nvPr/>
        </p:nvSpPr>
        <p:spPr>
          <a:xfrm>
            <a:off x="4170680" y="5420995"/>
            <a:ext cx="244538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ym typeface="+mn-ea"/>
              </a:rPr>
              <a:t>10-gram tfidf</a:t>
            </a:r>
            <a:endParaRPr lang="zh-CN" altLang="en-US"/>
          </a:p>
        </p:txBody>
      </p:sp>
      <p:sp>
        <p:nvSpPr>
          <p:cNvPr id="4" name="流程图: 多文档 3"/>
          <p:cNvSpPr/>
          <p:nvPr/>
        </p:nvSpPr>
        <p:spPr>
          <a:xfrm>
            <a:off x="9747885" y="3860165"/>
            <a:ext cx="899795" cy="43243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箭头连接符 79"/>
          <p:cNvCxnSpPr/>
          <p:nvPr/>
        </p:nvCxnSpPr>
        <p:spPr>
          <a:xfrm flipV="1">
            <a:off x="2828290" y="2606675"/>
            <a:ext cx="1342390" cy="14516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2849245" y="3289935"/>
            <a:ext cx="1321435" cy="821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824480" y="4058285"/>
            <a:ext cx="1346200" cy="53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849245" y="4172585"/>
            <a:ext cx="1317625" cy="73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861310" y="4243705"/>
            <a:ext cx="1305560" cy="1446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1463675" y="6167684"/>
            <a:ext cx="176974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input</a:t>
            </a:r>
            <a:endParaRPr lang="en-US" altLang="zh-CN" sz="2000" dirty="0">
              <a:latin typeface="华文宋体" panose="02010600040101010101" charset="-122"/>
              <a:ea typeface="华文宋体" panose="02010600040101010101" charset="-122"/>
            </a:endParaRPr>
          </a:p>
        </p:txBody>
      </p:sp>
      <p:sp>
        <p:nvSpPr>
          <p:cNvPr id="16" name="文本框 15"/>
          <p:cNvSpPr txBox="1"/>
          <p:nvPr/>
        </p:nvSpPr>
        <p:spPr>
          <a:xfrm>
            <a:off x="4166870" y="6038215"/>
            <a:ext cx="222123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Feature </a:t>
            </a:r>
            <a:r>
              <a:rPr lang="en-US" altLang="zh-CN" sz="2000" dirty="0" err="1">
                <a:latin typeface="华文宋体" panose="02010600040101010101" charset="-122"/>
                <a:ea typeface="华文宋体" panose="02010600040101010101" charset="-122"/>
              </a:rPr>
              <a:t>enginering</a:t>
            </a:r>
            <a:endParaRPr lang="en-US" altLang="zh-CN" sz="2000" dirty="0">
              <a:latin typeface="华文宋体" panose="02010600040101010101" charset="-122"/>
              <a:ea typeface="华文宋体" panose="02010600040101010101" charset="-122"/>
            </a:endParaRPr>
          </a:p>
        </p:txBody>
      </p:sp>
      <p:sp>
        <p:nvSpPr>
          <p:cNvPr id="17" name="文本框 16"/>
          <p:cNvSpPr txBox="1"/>
          <p:nvPr/>
        </p:nvSpPr>
        <p:spPr>
          <a:xfrm>
            <a:off x="7388860" y="6167684"/>
            <a:ext cx="222123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model</a:t>
            </a:r>
            <a:endParaRPr lang="en-US" altLang="zh-CN" sz="2000" dirty="0">
              <a:latin typeface="华文宋体" panose="02010600040101010101" charset="-122"/>
              <a:ea typeface="华文宋体" panose="02010600040101010101" charset="-122"/>
            </a:endParaRPr>
          </a:p>
        </p:txBody>
      </p:sp>
      <p:sp>
        <p:nvSpPr>
          <p:cNvPr id="18" name="文本框 17"/>
          <p:cNvSpPr txBox="1"/>
          <p:nvPr/>
        </p:nvSpPr>
        <p:spPr>
          <a:xfrm>
            <a:off x="9747885" y="6167684"/>
            <a:ext cx="2221230"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output</a:t>
            </a:r>
            <a:endParaRPr lang="en-US" altLang="zh-CN" sz="2000" dirty="0">
              <a:latin typeface="华文宋体" panose="02010600040101010101" charset="-122"/>
              <a:ea typeface="华文宋体" panose="02010600040101010101" charset="-122"/>
            </a:endParaRPr>
          </a:p>
        </p:txBody>
      </p:sp>
      <p:cxnSp>
        <p:nvCxnSpPr>
          <p:cNvPr id="19" name="直接箭头连接符 18"/>
          <p:cNvCxnSpPr>
            <a:stCxn id="6" idx="3"/>
            <a:endCxn id="5" idx="1"/>
          </p:cNvCxnSpPr>
          <p:nvPr/>
        </p:nvCxnSpPr>
        <p:spPr>
          <a:xfrm>
            <a:off x="6616700" y="2590165"/>
            <a:ext cx="728980" cy="150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617335" y="3263265"/>
            <a:ext cx="734695" cy="848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5" idx="1"/>
          </p:cNvCxnSpPr>
          <p:nvPr/>
        </p:nvCxnSpPr>
        <p:spPr>
          <a:xfrm>
            <a:off x="6616065" y="4058285"/>
            <a:ext cx="729615" cy="36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5" idx="1"/>
          </p:cNvCxnSpPr>
          <p:nvPr/>
        </p:nvCxnSpPr>
        <p:spPr>
          <a:xfrm flipV="1">
            <a:off x="6616065" y="4095115"/>
            <a:ext cx="729615" cy="756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5" idx="1"/>
          </p:cNvCxnSpPr>
          <p:nvPr/>
        </p:nvCxnSpPr>
        <p:spPr>
          <a:xfrm flipV="1">
            <a:off x="6616065" y="4095115"/>
            <a:ext cx="729615" cy="1567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940800" y="4136390"/>
            <a:ext cx="66929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8032" y="-1149350"/>
            <a:ext cx="8669868" cy="1836738"/>
          </a:xfrm>
        </p:spPr>
        <p:txBody>
          <a:bodyPr/>
          <a:lstStyle/>
          <a:p>
            <a:pPr algn="ctr"/>
            <a:r>
              <a:rPr lang="en-US" altLang="zh-CN">
                <a:solidFill>
                  <a:schemeClr val="bg1"/>
                </a:solidFill>
                <a:latin typeface="华文宋体" panose="02010600040101010101" charset="-122"/>
                <a:ea typeface="华文宋体" panose="02010600040101010101" charset="-122"/>
                <a:sym typeface="+mn-ea"/>
              </a:rPr>
              <a:t>LGB2 = n-gram tfidf +lgb</a:t>
            </a:r>
            <a:endParaRPr lang="en-US" altLang="zh-CN">
              <a:solidFill>
                <a:schemeClr val="bg1"/>
              </a:solidFill>
              <a:latin typeface="华文宋体" panose="02010600040101010101" charset="-122"/>
              <a:ea typeface="华文宋体" panose="02010600040101010101" charset="-122"/>
              <a:sym typeface="+mn-ea"/>
            </a:endParaRPr>
          </a:p>
        </p:txBody>
      </p:sp>
      <p:sp>
        <p:nvSpPr>
          <p:cNvPr id="3" name="内容占位符 2"/>
          <p:cNvSpPr>
            <a:spLocks noGrp="1"/>
          </p:cNvSpPr>
          <p:nvPr>
            <p:ph idx="1"/>
          </p:nvPr>
        </p:nvSpPr>
        <p:spPr>
          <a:xfrm>
            <a:off x="561716" y="1029970"/>
            <a:ext cx="4244623" cy="4419601"/>
          </a:xfrm>
        </p:spPr>
        <p:txBody>
          <a:bodyPr>
            <a:noAutofit/>
          </a:bodyPr>
          <a:lstStyle/>
          <a:p>
            <a:pPr marL="0" indent="0" algn="l">
              <a:buNone/>
            </a:pPr>
            <a:r>
              <a:rPr lang="zh-CN" altLang="en-US" sz="2400">
                <a:solidFill>
                  <a:schemeClr val="bg1"/>
                </a:solidFill>
                <a:latin typeface="华文宋体" panose="02010600040101010101" charset="-122"/>
                <a:ea typeface="华文宋体" panose="02010600040101010101" charset="-122"/>
              </a:rPr>
              <a:t>在经验特征中，可以发现时序性对于</a:t>
            </a:r>
            <a:r>
              <a:rPr lang="zh-CN" altLang="en-US" sz="2400">
                <a:solidFill>
                  <a:schemeClr val="bg1"/>
                </a:solidFill>
                <a:latin typeface="华文宋体" panose="02010600040101010101" charset="-122"/>
                <a:ea typeface="华文宋体" panose="02010600040101010101" charset="-122"/>
              </a:rPr>
              <a:t>此题很重要，</a:t>
            </a:r>
            <a:endParaRPr lang="zh-CN" altLang="en-US" sz="2400">
              <a:solidFill>
                <a:schemeClr val="bg1"/>
              </a:solidFill>
              <a:latin typeface="华文宋体" panose="02010600040101010101" charset="-122"/>
              <a:ea typeface="华文宋体" panose="02010600040101010101" charset="-122"/>
            </a:endParaRPr>
          </a:p>
          <a:p>
            <a:pPr marL="0" indent="0" algn="l">
              <a:buNone/>
            </a:pPr>
            <a:r>
              <a:rPr lang="zh-CN" altLang="en-US" sz="2400">
                <a:solidFill>
                  <a:schemeClr val="bg1"/>
                </a:solidFill>
                <a:latin typeface="华文宋体" panose="02010600040101010101" charset="-122"/>
                <a:ea typeface="华文宋体" panose="02010600040101010101" charset="-122"/>
              </a:rPr>
              <a:t>故再做</a:t>
            </a:r>
            <a:r>
              <a:rPr lang="en-US" altLang="zh-CN" sz="2400">
                <a:solidFill>
                  <a:schemeClr val="bg1"/>
                </a:solidFill>
                <a:latin typeface="华文宋体" panose="02010600040101010101" charset="-122"/>
                <a:ea typeface="华文宋体" panose="02010600040101010101" charset="-122"/>
              </a:rPr>
              <a:t>tfidf</a:t>
            </a:r>
            <a:r>
              <a:rPr lang="zh-CN" altLang="en-US" sz="2400">
                <a:solidFill>
                  <a:schemeClr val="bg1"/>
                </a:solidFill>
                <a:latin typeface="华文宋体" panose="02010600040101010101" charset="-122"/>
                <a:ea typeface="华文宋体" panose="02010600040101010101" charset="-122"/>
              </a:rPr>
              <a:t>特征时，我们考虑加入更阶的</a:t>
            </a:r>
            <a:r>
              <a:rPr lang="en-US" altLang="zh-CN" sz="2400">
                <a:solidFill>
                  <a:schemeClr val="bg1"/>
                </a:solidFill>
                <a:latin typeface="华文宋体" panose="02010600040101010101" charset="-122"/>
                <a:ea typeface="华文宋体" panose="02010600040101010101" charset="-122"/>
              </a:rPr>
              <a:t>tfidf</a:t>
            </a:r>
            <a:r>
              <a:rPr lang="zh-CN" altLang="en-US" sz="2400">
                <a:solidFill>
                  <a:schemeClr val="bg1"/>
                </a:solidFill>
                <a:latin typeface="华文宋体" panose="02010600040101010101" charset="-122"/>
                <a:ea typeface="华文宋体" panose="02010600040101010101" charset="-122"/>
              </a:rPr>
              <a:t>特征。</a:t>
            </a:r>
            <a:endParaRPr lang="zh-CN" altLang="en-US" sz="2400">
              <a:solidFill>
                <a:schemeClr val="bg1"/>
              </a:solidFill>
              <a:latin typeface="华文宋体" panose="02010600040101010101" charset="-122"/>
              <a:ea typeface="华文宋体" panose="02010600040101010101" charset="-122"/>
            </a:endParaRPr>
          </a:p>
          <a:p>
            <a:pPr marL="0" indent="0" algn="l">
              <a:buNone/>
            </a:pPr>
            <a:r>
              <a:rPr lang="zh-CN" altLang="en-US" sz="2400">
                <a:solidFill>
                  <a:schemeClr val="bg1"/>
                </a:solidFill>
                <a:latin typeface="华文宋体" panose="02010600040101010101" charset="-122"/>
                <a:ea typeface="华文宋体" panose="02010600040101010101" charset="-122"/>
              </a:rPr>
              <a:t>对</a:t>
            </a:r>
            <a:r>
              <a:rPr lang="en-US" altLang="zh-CN" sz="2400">
                <a:solidFill>
                  <a:schemeClr val="bg1"/>
                </a:solidFill>
                <a:latin typeface="华文宋体" panose="02010600040101010101" charset="-122"/>
                <a:ea typeface="华文宋体" panose="02010600040101010101" charset="-122"/>
              </a:rPr>
              <a:t>api</a:t>
            </a:r>
            <a:r>
              <a:rPr lang="zh-CN" altLang="en-US" sz="2400">
                <a:solidFill>
                  <a:schemeClr val="bg1"/>
                </a:solidFill>
                <a:latin typeface="华文宋体" panose="02010600040101010101" charset="-122"/>
                <a:ea typeface="华文宋体" panose="02010600040101010101" charset="-122"/>
              </a:rPr>
              <a:t>序列做</a:t>
            </a:r>
            <a:r>
              <a:rPr lang="en-US" altLang="zh-CN" sz="2400">
                <a:solidFill>
                  <a:schemeClr val="bg1"/>
                </a:solidFill>
                <a:latin typeface="华文宋体" panose="02010600040101010101" charset="-122"/>
                <a:ea typeface="华文宋体" panose="02010600040101010101" charset="-122"/>
              </a:rPr>
              <a:t>n-gram</a:t>
            </a:r>
            <a:r>
              <a:rPr lang="zh-CN" altLang="en-US" sz="2400">
                <a:solidFill>
                  <a:schemeClr val="bg1"/>
                </a:solidFill>
                <a:latin typeface="华文宋体" panose="02010600040101010101" charset="-122"/>
                <a:ea typeface="华文宋体" panose="02010600040101010101" charset="-122"/>
              </a:rPr>
              <a:t>的</a:t>
            </a:r>
            <a:r>
              <a:rPr lang="en-US" altLang="zh-CN" sz="2400">
                <a:solidFill>
                  <a:schemeClr val="bg1"/>
                </a:solidFill>
                <a:latin typeface="华文宋体" panose="02010600040101010101" charset="-122"/>
                <a:ea typeface="华文宋体" panose="02010600040101010101" charset="-122"/>
              </a:rPr>
              <a:t>tfidf</a:t>
            </a:r>
            <a:r>
              <a:rPr lang="zh-CN" altLang="en-US" sz="2400">
                <a:solidFill>
                  <a:schemeClr val="bg1"/>
                </a:solidFill>
                <a:latin typeface="华文宋体" panose="02010600040101010101" charset="-122"/>
                <a:ea typeface="华文宋体" panose="02010600040101010101" charset="-122"/>
              </a:rPr>
              <a:t>特征</a:t>
            </a:r>
            <a:endParaRPr lang="zh-CN" altLang="en-US" sz="2400">
              <a:solidFill>
                <a:schemeClr val="bg1"/>
              </a:solidFill>
              <a:latin typeface="华文宋体" panose="02010600040101010101" charset="-122"/>
              <a:ea typeface="华文宋体" panose="02010600040101010101" charset="-122"/>
            </a:endParaRPr>
          </a:p>
          <a:p>
            <a:pPr marL="0" indent="0" algn="l">
              <a:buNone/>
            </a:pPr>
            <a:endParaRPr lang="zh-CN" altLang="en-US" sz="2400">
              <a:solidFill>
                <a:schemeClr val="bg1"/>
              </a:solidFill>
              <a:latin typeface="华文宋体" panose="02010600040101010101" charset="-122"/>
              <a:ea typeface="华文宋体" panose="02010600040101010101" charset="-122"/>
            </a:endParaRPr>
          </a:p>
          <a:p>
            <a:pPr marL="0" indent="0" algn="l">
              <a:buNone/>
            </a:pPr>
            <a:r>
              <a:rPr lang="en-US" altLang="zh-CN" sz="2400">
                <a:solidFill>
                  <a:schemeClr val="bg1"/>
                </a:solidFill>
                <a:latin typeface="华文宋体" panose="02010600040101010101" charset="-122"/>
                <a:ea typeface="华文宋体" panose="02010600040101010101" charset="-122"/>
              </a:rPr>
              <a:t>1-gram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308</a:t>
            </a:r>
            <a:r>
              <a:rPr lang="zh-CN" altLang="en-US" sz="2400">
                <a:solidFill>
                  <a:schemeClr val="bg1"/>
                </a:solidFill>
                <a:latin typeface="华文宋体" panose="02010600040101010101" charset="-122"/>
                <a:ea typeface="华文宋体" panose="02010600040101010101" charset="-122"/>
              </a:rPr>
              <a:t>个</a:t>
            </a:r>
            <a:endParaRPr lang="zh-CN" altLang="en-US" sz="2400">
              <a:solidFill>
                <a:schemeClr val="bg1"/>
              </a:solidFill>
              <a:latin typeface="华文宋体" panose="02010600040101010101" charset="-122"/>
              <a:ea typeface="华文宋体" panose="02010600040101010101" charset="-122"/>
            </a:endParaRPr>
          </a:p>
          <a:p>
            <a:pPr marL="0" indent="0" algn="l">
              <a:buNone/>
            </a:pPr>
            <a:r>
              <a:rPr lang="en-US" altLang="zh-CN" sz="2400">
                <a:solidFill>
                  <a:schemeClr val="bg1"/>
                </a:solidFill>
                <a:latin typeface="华文宋体" panose="02010600040101010101" charset="-122"/>
                <a:ea typeface="华文宋体" panose="02010600040101010101" charset="-122"/>
              </a:rPr>
              <a:t>2-gram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10000</a:t>
            </a:r>
            <a:r>
              <a:rPr lang="zh-CN" altLang="en-US" sz="2400">
                <a:solidFill>
                  <a:schemeClr val="bg1"/>
                </a:solidFill>
                <a:latin typeface="华文宋体" panose="02010600040101010101" charset="-122"/>
                <a:ea typeface="华文宋体" panose="02010600040101010101" charset="-122"/>
              </a:rPr>
              <a:t>个</a:t>
            </a:r>
            <a:endParaRPr lang="zh-CN" altLang="en-US" sz="2400">
              <a:solidFill>
                <a:schemeClr val="bg1"/>
              </a:solidFill>
              <a:latin typeface="华文宋体" panose="02010600040101010101" charset="-122"/>
              <a:ea typeface="华文宋体" panose="02010600040101010101" charset="-122"/>
            </a:endParaRPr>
          </a:p>
          <a:p>
            <a:pPr marL="0" indent="0" algn="l">
              <a:buNone/>
            </a:pPr>
            <a:r>
              <a:rPr lang="en-US" altLang="zh-CN" sz="2400">
                <a:solidFill>
                  <a:schemeClr val="bg1"/>
                </a:solidFill>
                <a:latin typeface="华文宋体" panose="02010600040101010101" charset="-122"/>
                <a:ea typeface="华文宋体" panose="02010600040101010101" charset="-122"/>
              </a:rPr>
              <a:t>3-gram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20000</a:t>
            </a:r>
            <a:r>
              <a:rPr lang="zh-CN" altLang="en-US" sz="2400">
                <a:solidFill>
                  <a:schemeClr val="bg1"/>
                </a:solidFill>
                <a:latin typeface="华文宋体" panose="02010600040101010101" charset="-122"/>
                <a:ea typeface="华文宋体" panose="02010600040101010101" charset="-122"/>
              </a:rPr>
              <a:t>个</a:t>
            </a:r>
            <a:endParaRPr lang="zh-CN" altLang="en-US" sz="2400">
              <a:solidFill>
                <a:schemeClr val="bg1"/>
              </a:solidFill>
              <a:latin typeface="华文宋体" panose="02010600040101010101" charset="-122"/>
              <a:ea typeface="华文宋体" panose="02010600040101010101" charset="-122"/>
            </a:endParaRPr>
          </a:p>
          <a:p>
            <a:pPr marL="0" indent="0" algn="l">
              <a:buNone/>
            </a:pPr>
            <a:r>
              <a:rPr lang="en-US" altLang="zh-CN" sz="2400">
                <a:solidFill>
                  <a:schemeClr val="bg1"/>
                </a:solidFill>
                <a:latin typeface="华文宋体" panose="02010600040101010101" charset="-122"/>
                <a:ea typeface="华文宋体" panose="02010600040101010101" charset="-122"/>
              </a:rPr>
              <a:t>4-gram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30000</a:t>
            </a:r>
            <a:r>
              <a:rPr lang="zh-CN" altLang="en-US" sz="2400">
                <a:solidFill>
                  <a:schemeClr val="bg1"/>
                </a:solidFill>
                <a:latin typeface="华文宋体" panose="02010600040101010101" charset="-122"/>
                <a:ea typeface="华文宋体" panose="02010600040101010101" charset="-122"/>
              </a:rPr>
              <a:t>个</a:t>
            </a:r>
            <a:endParaRPr lang="zh-CN" altLang="en-US" sz="2400">
              <a:solidFill>
                <a:schemeClr val="bg1"/>
              </a:solidFill>
              <a:latin typeface="华文宋体" panose="02010600040101010101" charset="-122"/>
              <a:ea typeface="华文宋体" panose="02010600040101010101" charset="-122"/>
            </a:endParaRPr>
          </a:p>
          <a:p>
            <a:pPr marL="0" indent="0" algn="l">
              <a:buNone/>
            </a:pPr>
            <a:r>
              <a:rPr lang="zh-CN" altLang="en-US" sz="2400">
                <a:solidFill>
                  <a:schemeClr val="bg1"/>
                </a:solidFill>
                <a:latin typeface="华文宋体" panose="02010600040101010101" charset="-122"/>
                <a:ea typeface="华文宋体" panose="02010600040101010101" charset="-122"/>
              </a:rPr>
              <a:t>。。。</a:t>
            </a:r>
            <a:endParaRPr lang="zh-CN" altLang="en-US" sz="2400">
              <a:solidFill>
                <a:schemeClr val="bg1"/>
              </a:solidFill>
              <a:latin typeface="华文宋体" panose="02010600040101010101" charset="-122"/>
              <a:ea typeface="华文宋体" panose="02010600040101010101" charset="-122"/>
            </a:endParaRPr>
          </a:p>
          <a:p>
            <a:pPr marL="0" indent="0" algn="l">
              <a:buNone/>
            </a:pPr>
            <a:r>
              <a:rPr lang="en-US" altLang="zh-CN" sz="2400">
                <a:solidFill>
                  <a:schemeClr val="bg1"/>
                </a:solidFill>
                <a:latin typeface="华文宋体" panose="02010600040101010101" charset="-122"/>
                <a:ea typeface="华文宋体" panose="02010600040101010101" charset="-122"/>
              </a:rPr>
              <a:t>10-gram</a:t>
            </a:r>
            <a:r>
              <a:rPr lang="zh-CN" altLang="en-US" sz="2400">
                <a:solidFill>
                  <a:schemeClr val="bg1"/>
                </a:solidFill>
                <a:latin typeface="华文宋体" panose="02010600040101010101" charset="-122"/>
                <a:ea typeface="华文宋体" panose="02010600040101010101" charset="-122"/>
              </a:rPr>
              <a:t>，</a:t>
            </a:r>
            <a:r>
              <a:rPr lang="en-US" altLang="zh-CN" sz="2400">
                <a:solidFill>
                  <a:schemeClr val="bg1"/>
                </a:solidFill>
                <a:latin typeface="华文宋体" panose="02010600040101010101" charset="-122"/>
                <a:ea typeface="华文宋体" panose="02010600040101010101" charset="-122"/>
              </a:rPr>
              <a:t>90000</a:t>
            </a:r>
            <a:r>
              <a:rPr lang="zh-CN" altLang="en-US" sz="2400">
                <a:solidFill>
                  <a:schemeClr val="bg1"/>
                </a:solidFill>
                <a:latin typeface="华文宋体" panose="02010600040101010101" charset="-122"/>
                <a:ea typeface="华文宋体" panose="02010600040101010101" charset="-122"/>
              </a:rPr>
              <a:t>个</a:t>
            </a:r>
            <a:endParaRPr lang="zh-CN" altLang="en-US" sz="2400">
              <a:solidFill>
                <a:schemeClr val="bg1"/>
              </a:solidFill>
              <a:latin typeface="华文宋体" panose="02010600040101010101" charset="-122"/>
              <a:ea typeface="华文宋体" panose="02010600040101010101" charset="-122"/>
            </a:endParaRPr>
          </a:p>
          <a:p>
            <a:pPr marL="0" indent="0" algn="l">
              <a:buNone/>
            </a:pPr>
            <a:r>
              <a:rPr lang="en-US" altLang="zh-CN" sz="2400">
                <a:solidFill>
                  <a:schemeClr val="bg1"/>
                </a:solidFill>
                <a:latin typeface="华文宋体" panose="02010600040101010101" charset="-122"/>
                <a:ea typeface="华文宋体" panose="02010600040101010101" charset="-122"/>
              </a:rPr>
              <a:t>n-gram</a:t>
            </a:r>
            <a:r>
              <a:rPr lang="zh-CN" altLang="en-US" sz="2400">
                <a:solidFill>
                  <a:schemeClr val="bg1"/>
                </a:solidFill>
                <a:latin typeface="华文宋体" panose="02010600040101010101" charset="-122"/>
                <a:ea typeface="华文宋体" panose="02010600040101010101" charset="-122"/>
              </a:rPr>
              <a:t>，  </a:t>
            </a:r>
            <a:r>
              <a:rPr lang="en-US" altLang="zh-CN" sz="2400">
                <a:solidFill>
                  <a:schemeClr val="bg1"/>
                </a:solidFill>
                <a:latin typeface="华文宋体" panose="02010600040101010101" charset="-122"/>
                <a:ea typeface="华文宋体" panose="02010600040101010101" charset="-122"/>
              </a:rPr>
              <a:t>N_k</a:t>
            </a:r>
            <a:r>
              <a:rPr lang="zh-CN" altLang="en-US" sz="2400">
                <a:solidFill>
                  <a:schemeClr val="bg1"/>
                </a:solidFill>
                <a:latin typeface="华文宋体" panose="02010600040101010101" charset="-122"/>
                <a:ea typeface="华文宋体" panose="02010600040101010101" charset="-122"/>
              </a:rPr>
              <a:t>（最大等于样本数量）</a:t>
            </a:r>
            <a:endParaRPr lang="zh-CN" altLang="en-US" sz="2400">
              <a:solidFill>
                <a:schemeClr val="bg1"/>
              </a:solidFill>
              <a:latin typeface="华文宋体" panose="02010600040101010101" charset="-122"/>
              <a:ea typeface="华文宋体" panose="02010600040101010101" charset="-122"/>
            </a:endParaRPr>
          </a:p>
        </p:txBody>
      </p:sp>
      <p:sp>
        <p:nvSpPr>
          <p:cNvPr id="4" name="文本框 3"/>
          <p:cNvSpPr txBox="1"/>
          <p:nvPr/>
        </p:nvSpPr>
        <p:spPr>
          <a:xfrm>
            <a:off x="6625590" y="687705"/>
            <a:ext cx="5271135" cy="1938020"/>
          </a:xfrm>
          <a:prstGeom prst="rect">
            <a:avLst/>
          </a:prstGeom>
          <a:noFill/>
        </p:spPr>
        <p:txBody>
          <a:bodyPr wrap="square" rtlCol="0">
            <a:spAutoFit/>
          </a:bodyPr>
          <a:lstStyle/>
          <a:p>
            <a:r>
              <a:rPr lang="zh-CN" altLang="en-US" sz="2400">
                <a:solidFill>
                  <a:schemeClr val="bg1"/>
                </a:solidFill>
                <a:latin typeface="华文宋体" panose="02010600040101010101" charset="-122"/>
                <a:ea typeface="华文宋体" panose="02010600040101010101" charset="-122"/>
              </a:rPr>
              <a:t>我们通过限制</a:t>
            </a:r>
            <a:r>
              <a:rPr lang="en-US" altLang="zh-CN" sz="2400">
                <a:solidFill>
                  <a:schemeClr val="bg1"/>
                </a:solidFill>
                <a:latin typeface="华文宋体" panose="02010600040101010101" charset="-122"/>
                <a:ea typeface="华文宋体" panose="02010600040101010101" charset="-122"/>
              </a:rPr>
              <a:t>n-gram</a:t>
            </a:r>
            <a:r>
              <a:rPr lang="zh-CN" altLang="en-US" sz="2400">
                <a:solidFill>
                  <a:schemeClr val="bg1"/>
                </a:solidFill>
                <a:latin typeface="华文宋体" panose="02010600040101010101" charset="-122"/>
                <a:ea typeface="华文宋体" panose="02010600040101010101" charset="-122"/>
              </a:rPr>
              <a:t>的最大</a:t>
            </a:r>
            <a:r>
              <a:rPr lang="en-US" altLang="zh-CN" sz="2400">
                <a:solidFill>
                  <a:schemeClr val="bg1"/>
                </a:solidFill>
                <a:latin typeface="华文宋体" panose="02010600040101010101" charset="-122"/>
                <a:ea typeface="华文宋体" panose="02010600040101010101" charset="-122"/>
              </a:rPr>
              <a:t>feature</a:t>
            </a:r>
            <a:r>
              <a:rPr lang="zh-CN" altLang="en-US" sz="2400">
                <a:solidFill>
                  <a:schemeClr val="bg1"/>
                </a:solidFill>
                <a:latin typeface="华文宋体" panose="02010600040101010101" charset="-122"/>
                <a:ea typeface="华文宋体" panose="02010600040101010101" charset="-122"/>
              </a:rPr>
              <a:t>数目，防止特征维度过高，</a:t>
            </a:r>
            <a:endParaRPr lang="zh-CN" altLang="en-US" sz="2400">
              <a:solidFill>
                <a:schemeClr val="bg1"/>
              </a:solidFill>
              <a:latin typeface="华文宋体" panose="02010600040101010101" charset="-122"/>
              <a:ea typeface="华文宋体" panose="02010600040101010101" charset="-122"/>
            </a:endParaRPr>
          </a:p>
          <a:p>
            <a:r>
              <a:rPr lang="zh-CN" altLang="en-US" sz="2400">
                <a:solidFill>
                  <a:schemeClr val="bg1"/>
                </a:solidFill>
                <a:latin typeface="华文宋体" panose="02010600040101010101" charset="-122"/>
                <a:ea typeface="华文宋体" panose="02010600040101010101" charset="-122"/>
              </a:rPr>
              <a:t>同时过滤掉一些词频太低和太高的词，</a:t>
            </a:r>
            <a:endParaRPr lang="zh-CN" altLang="en-US" sz="2400">
              <a:solidFill>
                <a:schemeClr val="bg1"/>
              </a:solidFill>
              <a:latin typeface="华文宋体" panose="02010600040101010101" charset="-122"/>
              <a:ea typeface="华文宋体" panose="02010600040101010101" charset="-122"/>
            </a:endParaRPr>
          </a:p>
          <a:p>
            <a:r>
              <a:rPr lang="zh-CN" altLang="en-US" sz="2400">
                <a:solidFill>
                  <a:schemeClr val="bg1"/>
                </a:solidFill>
                <a:latin typeface="华文宋体" panose="02010600040101010101" charset="-122"/>
                <a:ea typeface="华文宋体" panose="02010600040101010101" charset="-122"/>
              </a:rPr>
              <a:t>同时可以将</a:t>
            </a:r>
            <a:r>
              <a:rPr lang="en-US" altLang="zh-CN" sz="2400">
                <a:solidFill>
                  <a:schemeClr val="bg1"/>
                </a:solidFill>
                <a:latin typeface="华文宋体" panose="02010600040101010101" charset="-122"/>
                <a:ea typeface="华文宋体" panose="02010600040101010101" charset="-122"/>
              </a:rPr>
              <a:t>n-gram</a:t>
            </a:r>
            <a:r>
              <a:rPr lang="zh-CN" altLang="en-US" sz="2400">
                <a:solidFill>
                  <a:schemeClr val="bg1"/>
                </a:solidFill>
                <a:latin typeface="华文宋体" panose="02010600040101010101" charset="-122"/>
                <a:ea typeface="华文宋体" panose="02010600040101010101" charset="-122"/>
              </a:rPr>
              <a:t>做到很高，</a:t>
            </a:r>
            <a:endParaRPr lang="zh-CN" altLang="en-US" sz="2400">
              <a:solidFill>
                <a:schemeClr val="bg1"/>
              </a:solidFill>
              <a:latin typeface="华文宋体" panose="02010600040101010101" charset="-122"/>
              <a:ea typeface="华文宋体" panose="02010600040101010101" charset="-122"/>
            </a:endParaRPr>
          </a:p>
          <a:p>
            <a:r>
              <a:rPr lang="zh-CN" altLang="en-US" sz="2400">
                <a:solidFill>
                  <a:schemeClr val="bg1"/>
                </a:solidFill>
                <a:latin typeface="华文宋体" panose="02010600040101010101" charset="-122"/>
                <a:ea typeface="华文宋体" panose="02010600040101010101" charset="-122"/>
              </a:rPr>
              <a:t>对效果也带来帮助</a:t>
            </a:r>
            <a:endParaRPr lang="zh-CN" altLang="en-US" sz="2400">
              <a:solidFill>
                <a:schemeClr val="bg1"/>
              </a:solidFill>
              <a:latin typeface="华文宋体" panose="02010600040101010101" charset="-122"/>
              <a:ea typeface="华文宋体" panose="02010600040101010101" charset="-122"/>
            </a:endParaRPr>
          </a:p>
        </p:txBody>
      </p:sp>
      <p:sp>
        <p:nvSpPr>
          <p:cNvPr id="5" name="文本框 4"/>
          <p:cNvSpPr txBox="1"/>
          <p:nvPr/>
        </p:nvSpPr>
        <p:spPr>
          <a:xfrm>
            <a:off x="6625590" y="3486785"/>
            <a:ext cx="4803140" cy="1198880"/>
          </a:xfrm>
          <a:prstGeom prst="rect">
            <a:avLst/>
          </a:prstGeom>
          <a:noFill/>
        </p:spPr>
        <p:txBody>
          <a:bodyPr wrap="square" rtlCol="0">
            <a:spAutoFit/>
          </a:bodyPr>
          <a:lstStyle/>
          <a:p>
            <a:r>
              <a:rPr lang="zh-CN" altLang="en-US" sz="2400">
                <a:solidFill>
                  <a:schemeClr val="bg1"/>
                </a:solidFill>
                <a:latin typeface="华文宋体" panose="02010600040101010101" charset="-122"/>
                <a:ea typeface="华文宋体" panose="02010600040101010101" charset="-122"/>
              </a:rPr>
              <a:t>将</a:t>
            </a:r>
            <a:r>
              <a:rPr lang="en-US" altLang="zh-CN" sz="2400">
                <a:solidFill>
                  <a:schemeClr val="bg1"/>
                </a:solidFill>
                <a:latin typeface="华文宋体" panose="02010600040101010101" charset="-122"/>
                <a:ea typeface="华文宋体" panose="02010600040101010101" charset="-122"/>
              </a:rPr>
              <a:t>tfidf</a:t>
            </a:r>
            <a:r>
              <a:rPr lang="zh-CN" altLang="en-US" sz="2400">
                <a:solidFill>
                  <a:schemeClr val="bg1"/>
                </a:solidFill>
                <a:latin typeface="华文宋体" panose="02010600040101010101" charset="-122"/>
                <a:ea typeface="华文宋体" panose="02010600040101010101" charset="-122"/>
              </a:rPr>
              <a:t>的特征用稀疏矩阵形式存储，对存储空间利用和计算性能都带来很大提升</a:t>
            </a:r>
            <a:endParaRPr lang="zh-CN" altLang="en-US" sz="2400">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09980" y="-377825"/>
            <a:ext cx="9971405" cy="930275"/>
          </a:xfrm>
        </p:spPr>
        <p:txBody>
          <a:bodyPr/>
          <a:lstStyle/>
          <a:p>
            <a:pPr algn="ctr"/>
            <a:r>
              <a:rPr lang="en-US" altLang="zh-CN" sz="3600" dirty="0">
                <a:solidFill>
                  <a:schemeClr val="bg1"/>
                </a:solidFill>
                <a:latin typeface="华文宋体" panose="02010600040101010101" charset="-122"/>
                <a:ea typeface="华文宋体" panose="02010600040101010101" charset="-122"/>
              </a:rPr>
              <a:t>Hierarchical And Dilated Convolution</a:t>
            </a:r>
            <a:endParaRPr lang="en-US" altLang="zh-CN" sz="3600" dirty="0">
              <a:solidFill>
                <a:schemeClr val="bg1"/>
              </a:solidFill>
              <a:latin typeface="华文宋体" panose="02010600040101010101" charset="-122"/>
              <a:ea typeface="华文宋体" panose="02010600040101010101" charset="-122"/>
            </a:endParaRPr>
          </a:p>
        </p:txBody>
      </p:sp>
      <p:sp>
        <p:nvSpPr>
          <p:cNvPr id="6" name="Content Placeholder 5"/>
          <p:cNvSpPr>
            <a:spLocks noGrp="1"/>
          </p:cNvSpPr>
          <p:nvPr>
            <p:ph idx="1"/>
          </p:nvPr>
        </p:nvSpPr>
        <p:spPr>
          <a:xfrm>
            <a:off x="459105" y="912495"/>
            <a:ext cx="7686040" cy="4419600"/>
          </a:xfrm>
        </p:spPr>
        <p:txBody>
          <a:bodyPr/>
          <a:lstStyle/>
          <a:p>
            <a:pPr algn="l"/>
            <a:r>
              <a:rPr lang="en-US" sz="2400" dirty="0" err="1">
                <a:solidFill>
                  <a:schemeClr val="bg1"/>
                </a:solidFill>
                <a:latin typeface="华文宋体" panose="02010600040101010101" charset="-122"/>
                <a:ea typeface="华文宋体" panose="02010600040101010101" charset="-122"/>
              </a:rPr>
              <a:t>Api</a:t>
            </a:r>
            <a:r>
              <a:rPr lang="zh-CN" altLang="en-US" sz="2400" dirty="0">
                <a:solidFill>
                  <a:schemeClr val="bg1"/>
                </a:solidFill>
                <a:latin typeface="华文宋体" panose="02010600040101010101" charset="-122"/>
                <a:ea typeface="华文宋体" panose="02010600040101010101" charset="-122"/>
              </a:rPr>
              <a:t>序列长度分布几百到几十万</a:t>
            </a:r>
            <a:r>
              <a:rPr lang="zh-CN" altLang="en-US" sz="2400" dirty="0">
                <a:solidFill>
                  <a:schemeClr val="bg1"/>
                </a:solidFill>
                <a:latin typeface="华文宋体" panose="02010600040101010101" charset="-122"/>
                <a:ea typeface="华文宋体" panose="02010600040101010101" charset="-122"/>
              </a:rPr>
              <a:t>不等，而且该任务存在明显的时序性，传统</a:t>
            </a:r>
            <a:r>
              <a:rPr lang="en-US" altLang="zh-CN" sz="2400" dirty="0">
                <a:solidFill>
                  <a:schemeClr val="bg1"/>
                </a:solidFill>
                <a:latin typeface="华文宋体" panose="02010600040101010101" charset="-122"/>
                <a:ea typeface="华文宋体" panose="02010600040101010101" charset="-122"/>
              </a:rPr>
              <a:t>RNN</a:t>
            </a:r>
            <a:r>
              <a:rPr lang="zh-CN" altLang="en-US" sz="2400" dirty="0">
                <a:solidFill>
                  <a:schemeClr val="bg1"/>
                </a:solidFill>
                <a:latin typeface="华文宋体" panose="02010600040101010101" charset="-122"/>
                <a:ea typeface="华文宋体" panose="02010600040101010101" charset="-122"/>
              </a:rPr>
              <a:t>网络很难对于长序列建模；</a:t>
            </a:r>
            <a:r>
              <a:rPr lang="en-US" altLang="zh-CN" sz="2400" dirty="0" err="1">
                <a:solidFill>
                  <a:schemeClr val="bg1"/>
                </a:solidFill>
                <a:latin typeface="华文宋体" panose="02010600040101010101" charset="-122"/>
                <a:ea typeface="华文宋体" panose="02010600040101010101" charset="-122"/>
              </a:rPr>
              <a:t>textcnn</a:t>
            </a:r>
            <a:r>
              <a:rPr lang="zh-CN" altLang="en-US" sz="2400" dirty="0">
                <a:solidFill>
                  <a:schemeClr val="bg1"/>
                </a:solidFill>
                <a:latin typeface="华文宋体" panose="02010600040101010101" charset="-122"/>
                <a:ea typeface="华文宋体" panose="02010600040101010101" charset="-122"/>
              </a:rPr>
              <a:t>通过扩大</a:t>
            </a:r>
            <a:r>
              <a:rPr lang="en-US" altLang="zh-CN" sz="2400" dirty="0" err="1">
                <a:solidFill>
                  <a:schemeClr val="bg1"/>
                </a:solidFill>
                <a:latin typeface="华文宋体" panose="02010600040101010101" charset="-122"/>
                <a:ea typeface="华文宋体" panose="02010600040101010101" charset="-122"/>
              </a:rPr>
              <a:t>kernel_size</a:t>
            </a:r>
            <a:r>
              <a:rPr lang="zh-CN" altLang="en-US" sz="2400" dirty="0">
                <a:solidFill>
                  <a:schemeClr val="bg1"/>
                </a:solidFill>
                <a:latin typeface="华文宋体" panose="02010600040101010101" charset="-122"/>
                <a:ea typeface="华文宋体" panose="02010600040101010101" charset="-122"/>
              </a:rPr>
              <a:t>可以一定上弥补该问题，但是依旧很难进行较长的序列建模。</a:t>
            </a:r>
            <a:endParaRPr lang="en-US" altLang="zh-CN" sz="2400" dirty="0">
              <a:solidFill>
                <a:schemeClr val="bg1"/>
              </a:solidFill>
              <a:latin typeface="华文宋体" panose="02010600040101010101" charset="-122"/>
              <a:ea typeface="华文宋体" panose="02010600040101010101" charset="-122"/>
            </a:endParaRPr>
          </a:p>
          <a:p>
            <a:pPr algn="l"/>
            <a:r>
              <a:rPr lang="zh-CN" altLang="en-US" sz="2400" dirty="0">
                <a:solidFill>
                  <a:schemeClr val="bg1"/>
                </a:solidFill>
                <a:latin typeface="华文宋体" panose="02010600040101010101" charset="-122"/>
                <a:ea typeface="华文宋体" panose="02010600040101010101" charset="-122"/>
              </a:rPr>
              <a:t>使用了层次化</a:t>
            </a:r>
            <a:r>
              <a:rPr lang="en-US" altLang="zh-CN" sz="2400" dirty="0">
                <a:solidFill>
                  <a:schemeClr val="bg1"/>
                </a:solidFill>
                <a:latin typeface="华文宋体" panose="02010600040101010101" charset="-122"/>
                <a:ea typeface="华文宋体" panose="02010600040101010101" charset="-122"/>
              </a:rPr>
              <a:t>CNN +Dilated Convolution</a:t>
            </a:r>
            <a:endParaRPr lang="en-US" altLang="zh-CN" sz="2400" dirty="0">
              <a:solidFill>
                <a:schemeClr val="bg1"/>
              </a:solidFill>
              <a:latin typeface="华文宋体" panose="02010600040101010101" charset="-122"/>
              <a:ea typeface="华文宋体" panose="02010600040101010101" charset="-122"/>
            </a:endParaRPr>
          </a:p>
          <a:p>
            <a:pPr marL="0" indent="0" algn="l">
              <a:buNone/>
            </a:pPr>
            <a:r>
              <a:rPr lang="en-US" altLang="zh-CN" sz="2400" dirty="0">
                <a:solidFill>
                  <a:schemeClr val="bg1"/>
                </a:solidFill>
                <a:latin typeface="华文宋体" panose="02010600040101010101" charset="-122"/>
                <a:ea typeface="华文宋体" panose="02010600040101010101" charset="-122"/>
              </a:rPr>
              <a:t>    </a:t>
            </a:r>
            <a:r>
              <a:rPr lang="en-US" altLang="zh-CN" sz="2400" dirty="0" err="1">
                <a:solidFill>
                  <a:schemeClr val="bg1"/>
                </a:solidFill>
                <a:latin typeface="华文宋体" panose="02010600040101010101" charset="-122"/>
                <a:ea typeface="华文宋体" panose="02010600040101010101" charset="-122"/>
              </a:rPr>
              <a:t>Dilated_size</a:t>
            </a:r>
            <a:r>
              <a:rPr lang="en-US" altLang="zh-CN" sz="2400" dirty="0">
                <a:solidFill>
                  <a:schemeClr val="bg1"/>
                </a:solidFill>
                <a:latin typeface="华文宋体" panose="02010600040101010101" charset="-122"/>
                <a:ea typeface="华文宋体" panose="02010600040101010101" charset="-122"/>
              </a:rPr>
              <a:t> =[1,2,3,4]</a:t>
            </a:r>
            <a:endParaRPr lang="en-US" altLang="zh-CN" sz="2400" dirty="0">
              <a:solidFill>
                <a:schemeClr val="bg1"/>
              </a:solidFill>
              <a:latin typeface="华文宋体" panose="02010600040101010101" charset="-122"/>
              <a:ea typeface="华文宋体" panose="02010600040101010101" charset="-122"/>
            </a:endParaRPr>
          </a:p>
          <a:p>
            <a:pPr marL="0" indent="0" algn="l">
              <a:buNone/>
            </a:pPr>
            <a:r>
              <a:rPr lang="en-US" altLang="zh-CN" sz="2400" dirty="0">
                <a:solidFill>
                  <a:schemeClr val="bg1"/>
                </a:solidFill>
                <a:latin typeface="华文宋体" panose="02010600040101010101" charset="-122"/>
                <a:ea typeface="华文宋体" panose="02010600040101010101" charset="-122"/>
              </a:rPr>
              <a:t>    </a:t>
            </a:r>
            <a:r>
              <a:rPr lang="en-US" altLang="zh-CN" sz="2400" dirty="0" err="1">
                <a:solidFill>
                  <a:schemeClr val="bg1"/>
                </a:solidFill>
                <a:latin typeface="华文宋体" panose="02010600040101010101" charset="-122"/>
                <a:ea typeface="华文宋体" panose="02010600040101010101" charset="-122"/>
              </a:rPr>
              <a:t>Kerne_size</a:t>
            </a:r>
            <a:r>
              <a:rPr lang="en-US" altLang="zh-CN" sz="2400" dirty="0">
                <a:solidFill>
                  <a:schemeClr val="bg1"/>
                </a:solidFill>
                <a:latin typeface="华文宋体" panose="02010600040101010101" charset="-122"/>
                <a:ea typeface="华文宋体" panose="02010600040101010101" charset="-122"/>
              </a:rPr>
              <a:t> = [2,3,4,5]</a:t>
            </a:r>
            <a:endParaRPr lang="en-US" altLang="zh-CN" sz="2400" dirty="0">
              <a:solidFill>
                <a:schemeClr val="bg1"/>
              </a:solidFill>
              <a:latin typeface="华文宋体" panose="02010600040101010101" charset="-122"/>
              <a:ea typeface="华文宋体" panose="02010600040101010101" charset="-122"/>
            </a:endParaRPr>
          </a:p>
          <a:p>
            <a:pPr marL="0" indent="0" algn="l">
              <a:buNone/>
            </a:pPr>
            <a:r>
              <a:rPr lang="en-US" altLang="zh-CN" sz="2400" dirty="0">
                <a:solidFill>
                  <a:schemeClr val="bg1"/>
                </a:solidFill>
                <a:latin typeface="华文宋体" panose="02010600040101010101" charset="-122"/>
                <a:ea typeface="华文宋体" panose="02010600040101010101" charset="-122"/>
              </a:rPr>
              <a:t>    </a:t>
            </a:r>
            <a:r>
              <a:rPr lang="en-US" altLang="zh-CN" sz="2400" dirty="0" err="1">
                <a:solidFill>
                  <a:schemeClr val="bg1"/>
                </a:solidFill>
                <a:latin typeface="华文宋体" panose="02010600040101010101" charset="-122"/>
                <a:ea typeface="华文宋体" panose="02010600040101010101" charset="-122"/>
              </a:rPr>
              <a:t>TextCNN</a:t>
            </a:r>
            <a:r>
              <a:rPr lang="zh-CN" altLang="en-US" sz="2400" dirty="0">
                <a:solidFill>
                  <a:schemeClr val="bg1"/>
                </a:solidFill>
                <a:latin typeface="华文宋体" panose="02010600040101010101" charset="-122"/>
                <a:ea typeface="华文宋体" panose="02010600040101010101" charset="-122"/>
              </a:rPr>
              <a:t>网络因此可以对最大</a:t>
            </a:r>
            <a:r>
              <a:rPr lang="en-US" altLang="zh-CN" sz="2400" dirty="0">
                <a:solidFill>
                  <a:schemeClr val="bg1"/>
                </a:solidFill>
                <a:latin typeface="华文宋体" panose="02010600040101010101" charset="-122"/>
                <a:ea typeface="华文宋体" panose="02010600040101010101" charset="-122"/>
              </a:rPr>
              <a:t>20</a:t>
            </a:r>
            <a:r>
              <a:rPr lang="zh-CN" altLang="en-US" sz="2400" dirty="0">
                <a:solidFill>
                  <a:schemeClr val="bg1"/>
                </a:solidFill>
                <a:latin typeface="华文宋体" panose="02010600040101010101" charset="-122"/>
                <a:ea typeface="华文宋体" panose="02010600040101010101" charset="-122"/>
              </a:rPr>
              <a:t>长度</a:t>
            </a:r>
            <a:endParaRPr lang="en-US" altLang="zh-CN" sz="2400" dirty="0">
              <a:solidFill>
                <a:schemeClr val="bg1"/>
              </a:solidFill>
              <a:latin typeface="华文宋体" panose="02010600040101010101" charset="-122"/>
              <a:ea typeface="华文宋体" panose="02010600040101010101" charset="-122"/>
            </a:endParaRPr>
          </a:p>
          <a:p>
            <a:pPr marL="0" indent="0" algn="l">
              <a:buNone/>
            </a:pPr>
            <a:r>
              <a:rPr lang="en-US" altLang="zh-CN" sz="2400" dirty="0">
                <a:solidFill>
                  <a:schemeClr val="bg1"/>
                </a:solidFill>
                <a:latin typeface="华文宋体" panose="02010600040101010101" charset="-122"/>
                <a:ea typeface="华文宋体" panose="02010600040101010101" charset="-122"/>
              </a:rPr>
              <a:t>    </a:t>
            </a:r>
            <a:r>
              <a:rPr lang="zh-CN" altLang="en-US" sz="2400" dirty="0">
                <a:solidFill>
                  <a:schemeClr val="bg1"/>
                </a:solidFill>
                <a:latin typeface="华文宋体" panose="02010600040101010101" charset="-122"/>
                <a:ea typeface="华文宋体" panose="02010600040101010101" charset="-122"/>
              </a:rPr>
              <a:t>的卷积窗口建模</a:t>
            </a:r>
            <a:endParaRPr lang="en-US" altLang="zh-CN" sz="2400" dirty="0">
              <a:solidFill>
                <a:schemeClr val="bg1"/>
              </a:solidFill>
              <a:latin typeface="华文宋体" panose="02010600040101010101" charset="-122"/>
              <a:ea typeface="华文宋体" panose="02010600040101010101" charset="-122"/>
            </a:endParaRPr>
          </a:p>
          <a:p>
            <a:pPr algn="l"/>
            <a:endParaRPr lang="en-US" altLang="zh-CN" sz="2400" dirty="0">
              <a:solidFill>
                <a:schemeClr val="bg1"/>
              </a:solidFill>
              <a:latin typeface="华文宋体" panose="02010600040101010101" charset="-122"/>
              <a:ea typeface="华文宋体" panose="02010600040101010101" charset="-122"/>
            </a:endParaRPr>
          </a:p>
        </p:txBody>
      </p:sp>
      <p:pic>
        <p:nvPicPr>
          <p:cNvPr id="7" name="Picture 6"/>
          <p:cNvPicPr>
            <a:picLocks noChangeAspect="1"/>
          </p:cNvPicPr>
          <p:nvPr/>
        </p:nvPicPr>
        <p:blipFill>
          <a:blip r:embed="rId1"/>
          <a:stretch>
            <a:fillRect/>
          </a:stretch>
        </p:blipFill>
        <p:spPr>
          <a:xfrm>
            <a:off x="7357069" y="2191440"/>
            <a:ext cx="4748168" cy="295183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p>
            <a:endParaRPr lang="zh-CN" altLang="en-US"/>
          </a:p>
        </p:txBody>
      </p:sp>
      <p:sp>
        <p:nvSpPr>
          <p:cNvPr id="131" name="Shape 131"/>
          <p:cNvSpPr/>
          <p:nvPr/>
        </p:nvSpPr>
        <p:spPr>
          <a:xfrm>
            <a:off x="427685" y="972197"/>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endParaRPr lang="zh-CN" sz="4000">
              <a:solidFill>
                <a:schemeClr val="bg1"/>
              </a:solidFill>
            </a:endParaRPr>
          </a:p>
        </p:txBody>
      </p:sp>
      <p:sp>
        <p:nvSpPr>
          <p:cNvPr id="133" name="Shape 133"/>
          <p:cNvSpPr/>
          <p:nvPr/>
        </p:nvSpPr>
        <p:spPr>
          <a:xfrm>
            <a:off x="1673481"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134" name="Shape 134"/>
          <p:cNvSpPr/>
          <p:nvPr/>
        </p:nvSpPr>
        <p:spPr>
          <a:xfrm>
            <a:off x="6021271"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35" name="Shape 135"/>
          <p:cNvSpPr/>
          <p:nvPr/>
        </p:nvSpPr>
        <p:spPr>
          <a:xfrm>
            <a:off x="7950943"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36" name="Shape 136"/>
          <p:cNvSpPr/>
          <p:nvPr/>
        </p:nvSpPr>
        <p:spPr>
          <a:xfrm>
            <a:off x="9881343"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37" name="Shape 137"/>
          <p:cNvSpPr/>
          <p:nvPr/>
        </p:nvSpPr>
        <p:spPr>
          <a:xfrm>
            <a:off x="1778046"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138" name="Shape 138"/>
          <p:cNvSpPr/>
          <p:nvPr/>
        </p:nvSpPr>
        <p:spPr>
          <a:xfrm>
            <a:off x="1802959" y="4287546"/>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endParaRPr lang="zh-CN" sz="2000">
              <a:solidFill>
                <a:schemeClr val="bg1"/>
              </a:solidFill>
            </a:endParaRPr>
          </a:p>
        </p:txBody>
      </p:sp>
      <p:sp>
        <p:nvSpPr>
          <p:cNvPr id="139" name="Shape 139"/>
          <p:cNvSpPr/>
          <p:nvPr/>
        </p:nvSpPr>
        <p:spPr>
          <a:xfrm>
            <a:off x="2135191"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1</a:t>
            </a:r>
            <a:endParaRPr sz="3000"/>
          </a:p>
        </p:txBody>
      </p:sp>
      <p:sp>
        <p:nvSpPr>
          <p:cNvPr id="140" name="Shape 140"/>
          <p:cNvSpPr/>
          <p:nvPr/>
        </p:nvSpPr>
        <p:spPr>
          <a:xfrm>
            <a:off x="3104398" y="3363717"/>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41" name="Shape 141"/>
          <p:cNvSpPr/>
          <p:nvPr/>
        </p:nvSpPr>
        <p:spPr>
          <a:xfrm>
            <a:off x="4090871"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42" name="Shape 142"/>
          <p:cNvSpPr/>
          <p:nvPr/>
        </p:nvSpPr>
        <p:spPr>
          <a:xfrm>
            <a:off x="3782578"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endParaRPr lang="zh-CN" sz="2000">
              <a:solidFill>
                <a:schemeClr val="bg1"/>
              </a:solidFill>
            </a:endParaRPr>
          </a:p>
        </p:txBody>
      </p:sp>
      <p:sp>
        <p:nvSpPr>
          <p:cNvPr id="143" name="Shape 143"/>
          <p:cNvSpPr/>
          <p:nvPr/>
        </p:nvSpPr>
        <p:spPr>
          <a:xfrm>
            <a:off x="4295061"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2</a:t>
            </a:r>
            <a:endParaRPr sz="2400"/>
          </a:p>
        </p:txBody>
      </p:sp>
      <p:sp>
        <p:nvSpPr>
          <p:cNvPr id="144" name="Shape 144"/>
          <p:cNvSpPr/>
          <p:nvPr/>
        </p:nvSpPr>
        <p:spPr>
          <a:xfrm>
            <a:off x="5034434" y="3363717"/>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45" name="Shape 145"/>
          <p:cNvSpPr/>
          <p:nvPr/>
        </p:nvSpPr>
        <p:spPr>
          <a:xfrm>
            <a:off x="5791355" y="428722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endParaRPr lang="zh-CN" sz="2000">
              <a:solidFill>
                <a:schemeClr val="bg1"/>
              </a:solidFill>
            </a:endParaRPr>
          </a:p>
        </p:txBody>
      </p:sp>
      <p:sp>
        <p:nvSpPr>
          <p:cNvPr id="146" name="Shape 146"/>
          <p:cNvSpPr/>
          <p:nvPr/>
        </p:nvSpPr>
        <p:spPr>
          <a:xfrm>
            <a:off x="6225098"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3</a:t>
            </a:r>
            <a:endParaRPr sz="2400"/>
          </a:p>
        </p:txBody>
      </p:sp>
      <p:sp>
        <p:nvSpPr>
          <p:cNvPr id="147" name="Shape 147"/>
          <p:cNvSpPr/>
          <p:nvPr/>
        </p:nvSpPr>
        <p:spPr>
          <a:xfrm>
            <a:off x="6964470" y="3363717"/>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48" name="Shape 148"/>
          <p:cNvSpPr/>
          <p:nvPr/>
        </p:nvSpPr>
        <p:spPr>
          <a:xfrm>
            <a:off x="7642968" y="4291037"/>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endParaRPr lang="zh-CN" sz="2000">
              <a:solidFill>
                <a:schemeClr val="bg1"/>
              </a:solidFill>
            </a:endParaRPr>
          </a:p>
        </p:txBody>
      </p:sp>
      <p:sp>
        <p:nvSpPr>
          <p:cNvPr id="149" name="Shape 149"/>
          <p:cNvSpPr/>
          <p:nvPr/>
        </p:nvSpPr>
        <p:spPr>
          <a:xfrm>
            <a:off x="8155133"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4</a:t>
            </a:r>
            <a:endParaRPr sz="2400"/>
          </a:p>
        </p:txBody>
      </p:sp>
      <p:sp>
        <p:nvSpPr>
          <p:cNvPr id="150" name="Shape 150"/>
          <p:cNvSpPr/>
          <p:nvPr/>
        </p:nvSpPr>
        <p:spPr>
          <a:xfrm>
            <a:off x="8894506" y="3363717"/>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51" name="Shape 151"/>
          <p:cNvSpPr/>
          <p:nvPr/>
        </p:nvSpPr>
        <p:spPr>
          <a:xfrm>
            <a:off x="9785094"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endParaRPr lang="zh-CN" sz="2000">
              <a:solidFill>
                <a:schemeClr val="bg1"/>
              </a:solidFill>
            </a:endParaRPr>
          </a:p>
        </p:txBody>
      </p:sp>
      <p:sp>
        <p:nvSpPr>
          <p:cNvPr id="152" name="Shape 152"/>
          <p:cNvSpPr/>
          <p:nvPr/>
        </p:nvSpPr>
        <p:spPr>
          <a:xfrm>
            <a:off x="10085169"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5</a:t>
            </a:r>
            <a:endParaRPr sz="240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1490" y="-291465"/>
            <a:ext cx="8669655" cy="844550"/>
          </a:xfrm>
        </p:spPr>
        <p:txBody>
          <a:bodyPr/>
          <a:lstStyle/>
          <a:p>
            <a:pPr algn="ctr"/>
            <a:r>
              <a:rPr lang="en-US" altLang="zh-CN" sz="3600" dirty="0">
                <a:solidFill>
                  <a:schemeClr val="bg1"/>
                </a:solidFill>
                <a:latin typeface="华文宋体" panose="02010600040101010101" charset="-122"/>
                <a:ea typeface="华文宋体" panose="02010600040101010101" charset="-122"/>
              </a:rPr>
              <a:t>Hierarchical CNN with self-Attention</a:t>
            </a:r>
            <a:endParaRPr lang="en-US" altLang="zh-CN" sz="3600" dirty="0">
              <a:solidFill>
                <a:schemeClr val="bg1"/>
              </a:solidFill>
              <a:latin typeface="华文宋体" panose="02010600040101010101" charset="-122"/>
              <a:ea typeface="华文宋体" panose="02010600040101010101" charset="-122"/>
            </a:endParaRPr>
          </a:p>
        </p:txBody>
      </p:sp>
      <p:sp>
        <p:nvSpPr>
          <p:cNvPr id="6" name="Content Placeholder 5"/>
          <p:cNvSpPr>
            <a:spLocks noGrp="1"/>
          </p:cNvSpPr>
          <p:nvPr>
            <p:ph idx="1"/>
          </p:nvPr>
        </p:nvSpPr>
        <p:spPr>
          <a:xfrm>
            <a:off x="710306" y="1340485"/>
            <a:ext cx="4244623" cy="4419601"/>
          </a:xfrm>
        </p:spPr>
        <p:txBody>
          <a:bodyPr/>
          <a:lstStyle/>
          <a:p>
            <a:pPr algn="l"/>
            <a:r>
              <a:rPr lang="zh-CN" altLang="en-US" sz="2400" dirty="0">
                <a:solidFill>
                  <a:schemeClr val="bg1"/>
                </a:solidFill>
                <a:latin typeface="华文宋体" panose="02010600040101010101" charset="-122"/>
                <a:ea typeface="华文宋体" panose="02010600040101010101" charset="-122"/>
              </a:rPr>
              <a:t>通过层次化</a:t>
            </a:r>
            <a:r>
              <a:rPr lang="en-US" altLang="zh-CN" sz="2400" dirty="0">
                <a:solidFill>
                  <a:schemeClr val="bg1"/>
                </a:solidFill>
                <a:latin typeface="华文宋体" panose="02010600040101010101" charset="-122"/>
                <a:ea typeface="华文宋体" panose="02010600040101010101" charset="-122"/>
              </a:rPr>
              <a:t>CNN</a:t>
            </a:r>
            <a:r>
              <a:rPr lang="zh-CN" altLang="en-US" sz="2400" dirty="0">
                <a:solidFill>
                  <a:schemeClr val="bg1"/>
                </a:solidFill>
                <a:latin typeface="华文宋体" panose="02010600040101010101" charset="-122"/>
                <a:ea typeface="华文宋体" panose="02010600040101010101" charset="-122"/>
              </a:rPr>
              <a:t>来去除冗余信息，之后加入</a:t>
            </a:r>
            <a:r>
              <a:rPr lang="en-US" altLang="zh-CN" sz="2400" dirty="0">
                <a:solidFill>
                  <a:schemeClr val="bg1"/>
                </a:solidFill>
                <a:latin typeface="华文宋体" panose="02010600040101010101" charset="-122"/>
                <a:ea typeface="华文宋体" panose="02010600040101010101" charset="-122"/>
              </a:rPr>
              <a:t>Attention</a:t>
            </a:r>
            <a:r>
              <a:rPr lang="zh-CN" altLang="en-US" sz="2400" dirty="0">
                <a:solidFill>
                  <a:schemeClr val="bg1"/>
                </a:solidFill>
                <a:latin typeface="华文宋体" panose="02010600040101010101" charset="-122"/>
                <a:ea typeface="华文宋体" panose="02010600040101010101" charset="-122"/>
              </a:rPr>
              <a:t>机制进行长距离语义建模，这样对于</a:t>
            </a:r>
            <a:r>
              <a:rPr lang="en-US" altLang="zh-CN" sz="2400" dirty="0" err="1">
                <a:solidFill>
                  <a:schemeClr val="bg1"/>
                </a:solidFill>
                <a:latin typeface="华文宋体" panose="02010600040101010101" charset="-122"/>
                <a:ea typeface="华文宋体" panose="02010600040101010101" charset="-122"/>
              </a:rPr>
              <a:t>api</a:t>
            </a:r>
            <a:r>
              <a:rPr lang="zh-CN" altLang="en-US" sz="2400" dirty="0">
                <a:solidFill>
                  <a:schemeClr val="bg1"/>
                </a:solidFill>
                <a:latin typeface="华文宋体" panose="02010600040101010101" charset="-122"/>
                <a:ea typeface="华文宋体" panose="02010600040101010101" charset="-122"/>
              </a:rPr>
              <a:t>序列能够较好的进行特征的提取。</a:t>
            </a:r>
            <a:endParaRPr lang="zh-CN" altLang="en-US" sz="2400" dirty="0">
              <a:solidFill>
                <a:schemeClr val="bg1"/>
              </a:solidFill>
              <a:latin typeface="华文宋体" panose="02010600040101010101" charset="-122"/>
              <a:ea typeface="华文宋体" panose="02010600040101010101" charset="-122"/>
            </a:endParaRPr>
          </a:p>
          <a:p>
            <a:pPr algn="l"/>
            <a:endParaRPr lang="en-US" altLang="zh-CN" sz="2400" dirty="0">
              <a:solidFill>
                <a:schemeClr val="bg1"/>
              </a:solidFill>
              <a:latin typeface="华文宋体" panose="02010600040101010101" charset="-122"/>
              <a:ea typeface="华文宋体" panose="02010600040101010101" charset="-122"/>
            </a:endParaRPr>
          </a:p>
          <a:p>
            <a:pPr lvl="0" algn="l"/>
            <a:r>
              <a:rPr lang="zh-CN" altLang="en-US" sz="2400" dirty="0">
                <a:solidFill>
                  <a:schemeClr val="bg1"/>
                </a:solidFill>
                <a:latin typeface="华文宋体" panose="02010600040101010101" charset="-122"/>
                <a:ea typeface="华文宋体" panose="02010600040101010101" charset="-122"/>
              </a:rPr>
              <a:t>考虑到</a:t>
            </a:r>
            <a:r>
              <a:rPr lang="en-US" altLang="zh-CN" sz="2400" dirty="0" err="1">
                <a:solidFill>
                  <a:schemeClr val="bg1"/>
                </a:solidFill>
                <a:latin typeface="华文宋体" panose="02010600040101010101" charset="-122"/>
                <a:ea typeface="华文宋体" panose="02010600040101010101" charset="-122"/>
              </a:rPr>
              <a:t>api</a:t>
            </a:r>
            <a:r>
              <a:rPr lang="zh-CN" altLang="en-US" sz="2400" dirty="0">
                <a:solidFill>
                  <a:schemeClr val="bg1"/>
                </a:solidFill>
                <a:latin typeface="华文宋体" panose="02010600040101010101" charset="-122"/>
                <a:ea typeface="华文宋体" panose="02010600040101010101" charset="-122"/>
              </a:rPr>
              <a:t>序列非常长，收敛较慢，计算复杂度也很高，因此这里没有进行</a:t>
            </a:r>
            <a:r>
              <a:rPr lang="en-US" altLang="zh-CN" sz="2400" dirty="0">
                <a:solidFill>
                  <a:schemeClr val="bg1"/>
                </a:solidFill>
                <a:latin typeface="华文宋体" panose="02010600040101010101" charset="-122"/>
                <a:ea typeface="华文宋体" panose="02010600040101010101" charset="-122"/>
              </a:rPr>
              <a:t>RNN</a:t>
            </a:r>
            <a:r>
              <a:rPr lang="zh-CN" altLang="en-US" sz="2400" dirty="0">
                <a:solidFill>
                  <a:schemeClr val="bg1"/>
                </a:solidFill>
                <a:latin typeface="华文宋体" panose="02010600040101010101" charset="-122"/>
                <a:ea typeface="华文宋体" panose="02010600040101010101" charset="-122"/>
              </a:rPr>
              <a:t>相关网络的建模尝试。</a:t>
            </a:r>
            <a:endParaRPr lang="en-US" altLang="zh-CN" sz="2400" dirty="0">
              <a:solidFill>
                <a:schemeClr val="bg1"/>
              </a:solidFill>
              <a:latin typeface="华文宋体" panose="02010600040101010101" charset="-122"/>
              <a:ea typeface="华文宋体" panose="02010600040101010101" charset="-122"/>
            </a:endParaRPr>
          </a:p>
          <a:p>
            <a:pPr marL="0" indent="0" algn="l">
              <a:buNone/>
            </a:pPr>
            <a:endParaRPr lang="en-US" altLang="zh-CN" sz="2400" dirty="0">
              <a:solidFill>
                <a:schemeClr val="bg1"/>
              </a:solidFill>
              <a:latin typeface="华文宋体" panose="02010600040101010101" charset="-122"/>
              <a:ea typeface="华文宋体" panose="02010600040101010101" charset="-122"/>
            </a:endParaRPr>
          </a:p>
        </p:txBody>
      </p:sp>
      <p:pic>
        <p:nvPicPr>
          <p:cNvPr id="3" name="Picture 2"/>
          <p:cNvPicPr>
            <a:picLocks noChangeAspect="1"/>
          </p:cNvPicPr>
          <p:nvPr/>
        </p:nvPicPr>
        <p:blipFill>
          <a:blip r:embed="rId1"/>
          <a:stretch>
            <a:fillRect/>
          </a:stretch>
        </p:blipFill>
        <p:spPr>
          <a:xfrm>
            <a:off x="7330011" y="837824"/>
            <a:ext cx="3905279" cy="2995634"/>
          </a:xfrm>
          <a:prstGeom prst="rect">
            <a:avLst/>
          </a:prstGeom>
        </p:spPr>
      </p:pic>
      <p:pic>
        <p:nvPicPr>
          <p:cNvPr id="4" name="Picture 3"/>
          <p:cNvPicPr>
            <a:picLocks noChangeAspect="1"/>
          </p:cNvPicPr>
          <p:nvPr/>
        </p:nvPicPr>
        <p:blipFill>
          <a:blip r:embed="rId2"/>
          <a:stretch>
            <a:fillRect/>
          </a:stretch>
        </p:blipFill>
        <p:spPr>
          <a:xfrm>
            <a:off x="7329805" y="3833495"/>
            <a:ext cx="3905250" cy="70294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1490" y="-255905"/>
            <a:ext cx="8669655" cy="912495"/>
          </a:xfrm>
        </p:spPr>
        <p:txBody>
          <a:bodyPr/>
          <a:lstStyle/>
          <a:p>
            <a:pPr algn="ctr"/>
            <a:r>
              <a:rPr lang="zh-CN" altLang="en-US">
                <a:latin typeface="华文宋体" panose="02010600040101010101" charset="-122"/>
                <a:ea typeface="华文宋体" panose="02010600040101010101" charset="-122"/>
              </a:rPr>
              <a:t>决赛</a:t>
            </a:r>
            <a:r>
              <a:rPr lang="zh-CN" altLang="en-US">
                <a:latin typeface="华文宋体" panose="02010600040101010101" charset="-122"/>
                <a:ea typeface="华文宋体" panose="02010600040101010101" charset="-122"/>
              </a:rPr>
              <a:t>方案</a:t>
            </a:r>
            <a:r>
              <a:rPr lang="en-US" altLang="zh-CN">
                <a:latin typeface="华文宋体" panose="02010600040101010101" charset="-122"/>
                <a:ea typeface="华文宋体" panose="02010600040101010101" charset="-122"/>
              </a:rPr>
              <a:t>: Simple Bagging</a:t>
            </a:r>
            <a:endParaRPr lang="en-US" altLang="zh-CN">
              <a:latin typeface="华文宋体" panose="02010600040101010101" charset="-122"/>
              <a:ea typeface="华文宋体" panose="02010600040101010101" charset="-122"/>
            </a:endParaRPr>
          </a:p>
        </p:txBody>
      </p:sp>
      <p:sp>
        <p:nvSpPr>
          <p:cNvPr id="4" name="矩形 3"/>
          <p:cNvSpPr/>
          <p:nvPr/>
        </p:nvSpPr>
        <p:spPr>
          <a:xfrm>
            <a:off x="4601210" y="191262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LGB1</a:t>
            </a:r>
            <a:endParaRPr lang="en-US" altLang="zh-CN">
              <a:latin typeface="华文宋体" panose="02010600040101010101" charset="-122"/>
              <a:ea typeface="华文宋体" panose="02010600040101010101" charset="-122"/>
            </a:endParaRPr>
          </a:p>
        </p:txBody>
      </p:sp>
      <p:sp>
        <p:nvSpPr>
          <p:cNvPr id="5" name="矩形 4"/>
          <p:cNvSpPr/>
          <p:nvPr/>
        </p:nvSpPr>
        <p:spPr>
          <a:xfrm>
            <a:off x="4601210" y="271018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LGB2</a:t>
            </a:r>
            <a:endParaRPr lang="en-US" altLang="zh-CN">
              <a:latin typeface="华文宋体" panose="02010600040101010101" charset="-122"/>
              <a:ea typeface="华文宋体" panose="02010600040101010101" charset="-122"/>
            </a:endParaRPr>
          </a:p>
        </p:txBody>
      </p:sp>
      <p:sp>
        <p:nvSpPr>
          <p:cNvPr id="8" name="矩形 7"/>
          <p:cNvSpPr/>
          <p:nvPr/>
        </p:nvSpPr>
        <p:spPr>
          <a:xfrm>
            <a:off x="4601210" y="340804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CNN1</a:t>
            </a:r>
            <a:endParaRPr lang="en-US" altLang="zh-CN">
              <a:latin typeface="华文宋体" panose="02010600040101010101" charset="-122"/>
              <a:ea typeface="华文宋体" panose="02010600040101010101" charset="-122"/>
            </a:endParaRPr>
          </a:p>
        </p:txBody>
      </p:sp>
      <p:sp>
        <p:nvSpPr>
          <p:cNvPr id="9" name="矩形 8"/>
          <p:cNvSpPr/>
          <p:nvPr/>
        </p:nvSpPr>
        <p:spPr>
          <a:xfrm>
            <a:off x="4601210" y="409575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CNN2</a:t>
            </a:r>
            <a:endParaRPr lang="en-US" altLang="zh-CN">
              <a:latin typeface="华文宋体" panose="02010600040101010101" charset="-122"/>
              <a:ea typeface="华文宋体" panose="02010600040101010101" charset="-122"/>
            </a:endParaRPr>
          </a:p>
        </p:txBody>
      </p:sp>
      <p:sp>
        <p:nvSpPr>
          <p:cNvPr id="10" name="矩形 9"/>
          <p:cNvSpPr/>
          <p:nvPr/>
        </p:nvSpPr>
        <p:spPr>
          <a:xfrm>
            <a:off x="4601210" y="478345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MLP1</a:t>
            </a:r>
            <a:endParaRPr lang="en-US" altLang="zh-CN">
              <a:solidFill>
                <a:srgbClr val="FFFF00"/>
              </a:solidFill>
              <a:latin typeface="华文宋体" panose="02010600040101010101" charset="-122"/>
              <a:ea typeface="华文宋体" panose="02010600040101010101" charset="-122"/>
            </a:endParaRPr>
          </a:p>
        </p:txBody>
      </p:sp>
      <p:sp>
        <p:nvSpPr>
          <p:cNvPr id="11" name="矩形 10"/>
          <p:cNvSpPr/>
          <p:nvPr/>
        </p:nvSpPr>
        <p:spPr>
          <a:xfrm>
            <a:off x="4601210" y="542163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FF00"/>
                </a:solidFill>
                <a:latin typeface="华文宋体" panose="02010600040101010101" charset="-122"/>
                <a:ea typeface="华文宋体" panose="02010600040101010101" charset="-122"/>
              </a:rPr>
              <a:t>MLP2</a:t>
            </a:r>
            <a:endParaRPr lang="en-US" altLang="zh-CN">
              <a:solidFill>
                <a:srgbClr val="FFFF00"/>
              </a:solidFill>
              <a:latin typeface="华文宋体" panose="02010600040101010101" charset="-122"/>
              <a:ea typeface="华文宋体" panose="02010600040101010101" charset="-122"/>
            </a:endParaRPr>
          </a:p>
        </p:txBody>
      </p:sp>
      <p:sp>
        <p:nvSpPr>
          <p:cNvPr id="22" name="流程图: 多文档 21"/>
          <p:cNvSpPr/>
          <p:nvPr/>
        </p:nvSpPr>
        <p:spPr>
          <a:xfrm>
            <a:off x="6697980" y="272161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3" name="流程图: 多文档 22"/>
          <p:cNvSpPr/>
          <p:nvPr/>
        </p:nvSpPr>
        <p:spPr>
          <a:xfrm>
            <a:off x="6697980" y="341947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4" name="流程图: 多文档 23"/>
          <p:cNvSpPr/>
          <p:nvPr/>
        </p:nvSpPr>
        <p:spPr>
          <a:xfrm>
            <a:off x="6697980" y="410718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5" name="流程图: 多文档 24"/>
          <p:cNvSpPr/>
          <p:nvPr/>
        </p:nvSpPr>
        <p:spPr>
          <a:xfrm>
            <a:off x="6697980" y="479488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6" name="流程图: 多文档 25"/>
          <p:cNvSpPr/>
          <p:nvPr/>
        </p:nvSpPr>
        <p:spPr>
          <a:xfrm>
            <a:off x="6697980" y="544449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7" name="流程图: 多文档 26"/>
          <p:cNvSpPr/>
          <p:nvPr/>
        </p:nvSpPr>
        <p:spPr>
          <a:xfrm>
            <a:off x="463550" y="24949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28" name="流程图: 多文档 27"/>
          <p:cNvSpPr/>
          <p:nvPr/>
        </p:nvSpPr>
        <p:spPr>
          <a:xfrm>
            <a:off x="6697980" y="192405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cxnSp>
        <p:nvCxnSpPr>
          <p:cNvPr id="36" name="直接箭头连接符 35"/>
          <p:cNvCxnSpPr>
            <a:stCxn id="23" idx="3"/>
          </p:cNvCxnSpPr>
          <p:nvPr/>
        </p:nvCxnSpPr>
        <p:spPr>
          <a:xfrm>
            <a:off x="7597775" y="3624580"/>
            <a:ext cx="1268095"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498340" y="6123340"/>
            <a:ext cx="2073275" cy="398780"/>
          </a:xfrm>
          <a:prstGeom prst="rect">
            <a:avLst/>
          </a:prstGeom>
          <a:noFill/>
        </p:spPr>
        <p:txBody>
          <a:bodyPr wrap="square" rtlCol="0">
            <a:spAutoFit/>
            <a:scene3d>
              <a:camera prst="orthographicFront"/>
              <a:lightRig rig="threePt" dir="t"/>
            </a:scene3d>
          </a:bodyPr>
          <a:lstStyle/>
          <a:p>
            <a:r>
              <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rPr>
              <a:t>meta feature</a:t>
            </a:r>
            <a:endPar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endParaRPr>
          </a:p>
        </p:txBody>
      </p:sp>
      <p:sp>
        <p:nvSpPr>
          <p:cNvPr id="39" name="文本框 38"/>
          <p:cNvSpPr txBox="1"/>
          <p:nvPr/>
        </p:nvSpPr>
        <p:spPr>
          <a:xfrm>
            <a:off x="6697980" y="6123340"/>
            <a:ext cx="962025" cy="398780"/>
          </a:xfrm>
          <a:prstGeom prst="rect">
            <a:avLst/>
          </a:prstGeom>
          <a:noFill/>
        </p:spPr>
        <p:txBody>
          <a:bodyPr wrap="square" rtlCol="0">
            <a:spAutoFit/>
            <a:scene3d>
              <a:camera prst="orthographicFront"/>
              <a:lightRig rig="threePt" dir="t"/>
            </a:scene3d>
          </a:bodyPr>
          <a:lstStyle/>
          <a:p>
            <a:r>
              <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rPr>
              <a:t>level1</a:t>
            </a:r>
            <a:endPar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endParaRPr>
          </a:p>
        </p:txBody>
      </p:sp>
      <p:sp>
        <p:nvSpPr>
          <p:cNvPr id="40" name="流程图: 多文档 39"/>
          <p:cNvSpPr/>
          <p:nvPr/>
        </p:nvSpPr>
        <p:spPr>
          <a:xfrm>
            <a:off x="10386695" y="342519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宋体" panose="02010600040101010101" charset="-122"/>
              <a:ea typeface="华文宋体" panose="02010600040101010101" charset="-122"/>
            </a:endParaRPr>
          </a:p>
        </p:txBody>
      </p:sp>
      <p:cxnSp>
        <p:nvCxnSpPr>
          <p:cNvPr id="41" name="直接箭头连接符 40"/>
          <p:cNvCxnSpPr/>
          <p:nvPr/>
        </p:nvCxnSpPr>
        <p:spPr>
          <a:xfrm flipV="1">
            <a:off x="9596755" y="3619500"/>
            <a:ext cx="789940" cy="20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66700" y="6123622"/>
            <a:ext cx="176974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input, 5 folds</a:t>
            </a:r>
            <a:endParaRPr lang="en-US" altLang="zh-CN" sz="2000" dirty="0">
              <a:latin typeface="华文宋体" panose="02010600040101010101" charset="-122"/>
              <a:ea typeface="华文宋体" panose="02010600040101010101" charset="-122"/>
            </a:endParaRPr>
          </a:p>
        </p:txBody>
      </p:sp>
      <p:sp>
        <p:nvSpPr>
          <p:cNvPr id="43" name="文本框 42"/>
          <p:cNvSpPr txBox="1"/>
          <p:nvPr/>
        </p:nvSpPr>
        <p:spPr>
          <a:xfrm>
            <a:off x="10387012" y="3425261"/>
            <a:ext cx="2073275" cy="398780"/>
          </a:xfrm>
          <a:prstGeom prst="rect">
            <a:avLst/>
          </a:prstGeom>
          <a:noFill/>
        </p:spPr>
        <p:txBody>
          <a:bodyPr wrap="square" rtlCol="0">
            <a:spAutoFit/>
          </a:bodyPr>
          <a:lstStyle/>
          <a:p>
            <a:r>
              <a:rPr lang="en-US" altLang="zh-CN" sz="2000" dirty="0">
                <a:latin typeface="华文宋体" panose="02010600040101010101" charset="-122"/>
                <a:ea typeface="华文宋体" panose="02010600040101010101" charset="-122"/>
              </a:rPr>
              <a:t>output</a:t>
            </a:r>
            <a:endParaRPr lang="en-US" altLang="zh-CN" sz="2000" dirty="0">
              <a:latin typeface="华文宋体" panose="02010600040101010101" charset="-122"/>
              <a:ea typeface="华文宋体" panose="02010600040101010101" charset="-122"/>
            </a:endParaRPr>
          </a:p>
        </p:txBody>
      </p:sp>
      <p:cxnSp>
        <p:nvCxnSpPr>
          <p:cNvPr id="44" name="直接箭头连接符 43"/>
          <p:cNvCxnSpPr>
            <a:stCxn id="24" idx="3"/>
            <a:endCxn id="21" idx="1"/>
          </p:cNvCxnSpPr>
          <p:nvPr/>
        </p:nvCxnSpPr>
        <p:spPr>
          <a:xfrm flipV="1">
            <a:off x="7597775" y="3741420"/>
            <a:ext cx="217805" cy="570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7597775" y="3745865"/>
            <a:ext cx="228600" cy="1892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7597775" y="3757930"/>
            <a:ext cx="228600" cy="1236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21" idx="1"/>
          </p:cNvCxnSpPr>
          <p:nvPr/>
        </p:nvCxnSpPr>
        <p:spPr>
          <a:xfrm>
            <a:off x="7364730" y="2926715"/>
            <a:ext cx="450850" cy="814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21" idx="1"/>
          </p:cNvCxnSpPr>
          <p:nvPr/>
        </p:nvCxnSpPr>
        <p:spPr>
          <a:xfrm>
            <a:off x="7364730" y="2114550"/>
            <a:ext cx="450850" cy="16268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6228080" y="21259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流程图: 多文档 54"/>
          <p:cNvSpPr/>
          <p:nvPr/>
        </p:nvSpPr>
        <p:spPr>
          <a:xfrm>
            <a:off x="463550" y="427863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56" name="流程图: 多文档 55"/>
          <p:cNvSpPr/>
          <p:nvPr/>
        </p:nvSpPr>
        <p:spPr>
          <a:xfrm>
            <a:off x="463550" y="489394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57" name="矩形 56"/>
          <p:cNvSpPr/>
          <p:nvPr/>
        </p:nvSpPr>
        <p:spPr>
          <a:xfrm>
            <a:off x="2415540" y="1924050"/>
            <a:ext cx="178752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华文宋体" panose="02010600040101010101" charset="-122"/>
                <a:ea typeface="华文宋体" panose="02010600040101010101" charset="-122"/>
              </a:rPr>
              <a:t>handcrafted</a:t>
            </a:r>
            <a:endParaRPr lang="en-US" altLang="zh-CN" dirty="0">
              <a:latin typeface="华文宋体" panose="02010600040101010101" charset="-122"/>
              <a:ea typeface="华文宋体" panose="02010600040101010101" charset="-122"/>
            </a:endParaRPr>
          </a:p>
        </p:txBody>
      </p:sp>
      <p:sp>
        <p:nvSpPr>
          <p:cNvPr id="58" name="矩形 57"/>
          <p:cNvSpPr/>
          <p:nvPr/>
        </p:nvSpPr>
        <p:spPr>
          <a:xfrm>
            <a:off x="2415540" y="267652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n-gram TFIDF</a:t>
            </a:r>
            <a:endParaRPr lang="en-US" altLang="zh-CN">
              <a:latin typeface="华文宋体" panose="02010600040101010101" charset="-122"/>
              <a:ea typeface="华文宋体" panose="02010600040101010101" charset="-122"/>
            </a:endParaRPr>
          </a:p>
        </p:txBody>
      </p:sp>
      <p:sp>
        <p:nvSpPr>
          <p:cNvPr id="59" name="矩形 58"/>
          <p:cNvSpPr/>
          <p:nvPr/>
        </p:nvSpPr>
        <p:spPr>
          <a:xfrm>
            <a:off x="2415540" y="341947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宋体" panose="02010600040101010101" charset="-122"/>
                <a:ea typeface="华文宋体" panose="02010600040101010101" charset="-122"/>
              </a:rPr>
              <a:t>Api</a:t>
            </a:r>
            <a:r>
              <a:rPr lang="en-US" altLang="zh-CN" dirty="0">
                <a:latin typeface="华文宋体" panose="02010600040101010101" charset="-122"/>
                <a:ea typeface="华文宋体" panose="02010600040101010101" charset="-122"/>
              </a:rPr>
              <a:t> Series</a:t>
            </a:r>
            <a:endParaRPr lang="en-US" altLang="zh-CN" dirty="0">
              <a:latin typeface="华文宋体" panose="02010600040101010101" charset="-122"/>
              <a:ea typeface="华文宋体" panose="02010600040101010101" charset="-122"/>
            </a:endParaRPr>
          </a:p>
        </p:txBody>
      </p:sp>
      <p:sp>
        <p:nvSpPr>
          <p:cNvPr id="60" name="矩形 59"/>
          <p:cNvSpPr/>
          <p:nvPr/>
        </p:nvSpPr>
        <p:spPr>
          <a:xfrm>
            <a:off x="2415540" y="410146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华文宋体" panose="02010600040101010101" charset="-122"/>
                <a:ea typeface="华文宋体" panose="02010600040101010101" charset="-122"/>
              </a:rPr>
              <a:t>Api</a:t>
            </a:r>
            <a:r>
              <a:rPr lang="en-US" altLang="zh-CN" dirty="0">
                <a:latin typeface="华文宋体" panose="02010600040101010101" charset="-122"/>
                <a:ea typeface="华文宋体" panose="02010600040101010101" charset="-122"/>
              </a:rPr>
              <a:t> Series</a:t>
            </a:r>
            <a:endParaRPr lang="en-US" altLang="zh-CN" dirty="0">
              <a:latin typeface="华文宋体" panose="02010600040101010101" charset="-122"/>
              <a:ea typeface="华文宋体" panose="02010600040101010101" charset="-122"/>
            </a:endParaRPr>
          </a:p>
        </p:txBody>
      </p:sp>
      <p:sp>
        <p:nvSpPr>
          <p:cNvPr id="61" name="矩形 60"/>
          <p:cNvSpPr/>
          <p:nvPr/>
        </p:nvSpPr>
        <p:spPr>
          <a:xfrm>
            <a:off x="2415540" y="478345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rPr>
              <a:t>handcrafted</a:t>
            </a:r>
            <a:endParaRPr lang="en-US" dirty="0">
              <a:latin typeface="华文宋体" panose="02010600040101010101" charset="-122"/>
              <a:ea typeface="华文宋体" panose="02010600040101010101" charset="-122"/>
            </a:endParaRPr>
          </a:p>
        </p:txBody>
      </p:sp>
      <p:sp>
        <p:nvSpPr>
          <p:cNvPr id="62" name="矩形 61"/>
          <p:cNvSpPr/>
          <p:nvPr/>
        </p:nvSpPr>
        <p:spPr>
          <a:xfrm>
            <a:off x="2415540" y="5421630"/>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华文宋体" panose="02010600040101010101" charset="-122"/>
                <a:ea typeface="华文宋体" panose="02010600040101010101" charset="-122"/>
                <a:sym typeface="+mn-ea"/>
              </a:rPr>
              <a:t>handcrafted</a:t>
            </a:r>
            <a:endParaRPr lang="en-US" dirty="0">
              <a:latin typeface="华文宋体" panose="02010600040101010101" charset="-122"/>
              <a:ea typeface="华文宋体" panose="02010600040101010101" charset="-122"/>
              <a:sym typeface="+mn-ea"/>
            </a:endParaRPr>
          </a:p>
        </p:txBody>
      </p:sp>
      <p:sp>
        <p:nvSpPr>
          <p:cNvPr id="63" name="文本框 62"/>
          <p:cNvSpPr txBox="1"/>
          <p:nvPr/>
        </p:nvSpPr>
        <p:spPr>
          <a:xfrm>
            <a:off x="2491740" y="6123305"/>
            <a:ext cx="1711960" cy="398780"/>
          </a:xfrm>
          <a:prstGeom prst="rect">
            <a:avLst/>
          </a:prstGeom>
          <a:noFill/>
        </p:spPr>
        <p:txBody>
          <a:bodyPr wrap="square" rtlCol="0">
            <a:spAutoFit/>
          </a:bodyPr>
          <a:lstStyle/>
          <a:p>
            <a:pPr algn="ctr"/>
            <a:r>
              <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rPr>
              <a:t>FE</a:t>
            </a:r>
            <a:endPar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endParaRPr>
          </a:p>
        </p:txBody>
      </p:sp>
      <p:cxnSp>
        <p:nvCxnSpPr>
          <p:cNvPr id="64" name="直接箭头连接符 63"/>
          <p:cNvCxnSpPr/>
          <p:nvPr/>
        </p:nvCxnSpPr>
        <p:spPr>
          <a:xfrm flipV="1">
            <a:off x="4328160" y="215709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4328160" y="285496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328160" y="363982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4328160" y="430085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4328160" y="5022850"/>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4328160" y="5626735"/>
            <a:ext cx="27305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87" idx="1"/>
          </p:cNvCxnSpPr>
          <p:nvPr/>
        </p:nvCxnSpPr>
        <p:spPr>
          <a:xfrm flipV="1">
            <a:off x="1625600" y="2061210"/>
            <a:ext cx="775970" cy="1826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87" idx="1"/>
            <a:endCxn id="58" idx="1"/>
          </p:cNvCxnSpPr>
          <p:nvPr/>
        </p:nvCxnSpPr>
        <p:spPr>
          <a:xfrm flipV="1">
            <a:off x="1625600" y="2887345"/>
            <a:ext cx="789940" cy="1000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87" idx="1"/>
            <a:endCxn id="59" idx="1"/>
          </p:cNvCxnSpPr>
          <p:nvPr/>
        </p:nvCxnSpPr>
        <p:spPr>
          <a:xfrm flipV="1">
            <a:off x="1625600" y="3630295"/>
            <a:ext cx="789940" cy="257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87" idx="1"/>
            <a:endCxn id="60" idx="1"/>
          </p:cNvCxnSpPr>
          <p:nvPr/>
        </p:nvCxnSpPr>
        <p:spPr>
          <a:xfrm>
            <a:off x="1625600" y="3887470"/>
            <a:ext cx="789940" cy="4248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87" idx="1"/>
            <a:endCxn id="61" idx="1"/>
          </p:cNvCxnSpPr>
          <p:nvPr/>
        </p:nvCxnSpPr>
        <p:spPr>
          <a:xfrm>
            <a:off x="1625600" y="3887470"/>
            <a:ext cx="789940" cy="11068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87" idx="1"/>
            <a:endCxn id="62" idx="1"/>
          </p:cNvCxnSpPr>
          <p:nvPr/>
        </p:nvCxnSpPr>
        <p:spPr>
          <a:xfrm>
            <a:off x="1625600" y="3887470"/>
            <a:ext cx="789940" cy="1744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7" name="右大括号 86"/>
          <p:cNvSpPr/>
          <p:nvPr/>
        </p:nvSpPr>
        <p:spPr>
          <a:xfrm>
            <a:off x="1447165" y="2722245"/>
            <a:ext cx="178435" cy="23304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6" name="矩形 5"/>
          <p:cNvSpPr/>
          <p:nvPr/>
        </p:nvSpPr>
        <p:spPr>
          <a:xfrm>
            <a:off x="8266430" y="3133090"/>
            <a:ext cx="1330325" cy="907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华文宋体" panose="02010600040101010101" charset="-122"/>
                <a:ea typeface="华文宋体" panose="02010600040101010101" charset="-122"/>
              </a:rPr>
              <a:t>Bagging</a:t>
            </a:r>
            <a:endParaRPr lang="en-US" altLang="zh-CN">
              <a:latin typeface="华文宋体" panose="02010600040101010101" charset="-122"/>
              <a:ea typeface="华文宋体" panose="02010600040101010101" charset="-122"/>
            </a:endParaRPr>
          </a:p>
        </p:txBody>
      </p:sp>
      <p:cxnSp>
        <p:nvCxnSpPr>
          <p:cNvPr id="7" name="直接箭头连接符 6"/>
          <p:cNvCxnSpPr/>
          <p:nvPr/>
        </p:nvCxnSpPr>
        <p:spPr>
          <a:xfrm flipV="1">
            <a:off x="6228080" y="2887345"/>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228080" y="357759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6228080" y="42976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228080" y="5034280"/>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228080" y="5620385"/>
            <a:ext cx="46990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266454" y="6123340"/>
            <a:ext cx="1427974" cy="398780"/>
          </a:xfrm>
          <a:prstGeom prst="rect">
            <a:avLst/>
          </a:prstGeom>
          <a:noFill/>
        </p:spPr>
        <p:txBody>
          <a:bodyPr wrap="square" rtlCol="0">
            <a:spAutoFit/>
            <a:scene3d>
              <a:camera prst="orthographicFront"/>
              <a:lightRig rig="threePt" dir="t"/>
            </a:scene3d>
          </a:bodyPr>
          <a:lstStyle/>
          <a:p>
            <a:r>
              <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rPr>
              <a:t>bagging</a:t>
            </a:r>
            <a:endParaRPr lang="en-US" altLang="zh-CN" sz="2000" dirty="0">
              <a:ln w="22225">
                <a:solidFill>
                  <a:schemeClr val="accent2"/>
                </a:solidFill>
                <a:prstDash val="solid"/>
              </a:ln>
              <a:solidFill>
                <a:schemeClr val="accent2">
                  <a:lumMod val="40000"/>
                  <a:lumOff val="60000"/>
                </a:schemeClr>
              </a:solidFill>
              <a:effectLst/>
              <a:latin typeface="华文宋体" panose="02010600040101010101" charset="-122"/>
              <a:ea typeface="华文宋体" panose="02010600040101010101" charset="-122"/>
            </a:endParaRPr>
          </a:p>
        </p:txBody>
      </p:sp>
      <p:sp>
        <p:nvSpPr>
          <p:cNvPr id="29" name="流程图: 多文档 28"/>
          <p:cNvSpPr/>
          <p:nvPr/>
        </p:nvSpPr>
        <p:spPr>
          <a:xfrm>
            <a:off x="463550" y="30537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30" name="流程图: 多文档 29"/>
          <p:cNvSpPr/>
          <p:nvPr/>
        </p:nvSpPr>
        <p:spPr>
          <a:xfrm>
            <a:off x="463550" y="366331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宋体" panose="02010600040101010101" charset="-122"/>
              <a:ea typeface="华文宋体" panose="02010600040101010101" charset="-122"/>
            </a:endParaRPr>
          </a:p>
        </p:txBody>
      </p:sp>
      <p:sp>
        <p:nvSpPr>
          <p:cNvPr id="31" name="矩形 30"/>
          <p:cNvSpPr/>
          <p:nvPr/>
        </p:nvSpPr>
        <p:spPr>
          <a:xfrm>
            <a:off x="4601210" y="4766310"/>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rgbClr val="FFFF00"/>
                </a:solidFill>
                <a:latin typeface="华文宋体" panose="02010600040101010101" charset="-122"/>
                <a:ea typeface="华文宋体" panose="02010600040101010101" charset="-122"/>
              </a:rPr>
              <a:t>MLP1</a:t>
            </a:r>
            <a:endParaRPr lang="en-US" altLang="zh-CN">
              <a:solidFill>
                <a:srgbClr val="FFFF00"/>
              </a:solidFill>
              <a:latin typeface="华文宋体" panose="02010600040101010101" charset="-122"/>
              <a:ea typeface="华文宋体" panose="02010600040101010101" charset="-122"/>
            </a:endParaRPr>
          </a:p>
        </p:txBody>
      </p:sp>
      <p:sp>
        <p:nvSpPr>
          <p:cNvPr id="32" name="矩形 31"/>
          <p:cNvSpPr/>
          <p:nvPr/>
        </p:nvSpPr>
        <p:spPr>
          <a:xfrm>
            <a:off x="4601210" y="5404485"/>
            <a:ext cx="159512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rgbClr val="FFFF00"/>
                </a:solidFill>
                <a:latin typeface="华文宋体" panose="02010600040101010101" charset="-122"/>
                <a:ea typeface="华文宋体" panose="02010600040101010101" charset="-122"/>
              </a:rPr>
              <a:t>MLP2</a:t>
            </a:r>
            <a:endParaRPr lang="en-US" altLang="zh-CN">
              <a:solidFill>
                <a:srgbClr val="FFFF00"/>
              </a:solidFill>
              <a:latin typeface="华文宋体" panose="02010600040101010101" charset="-122"/>
              <a:ea typeface="华文宋体" panose="02010600040101010101" charset="-122"/>
            </a:endParaRPr>
          </a:p>
        </p:txBody>
      </p:sp>
      <p:sp>
        <p:nvSpPr>
          <p:cNvPr id="33" name="流程图: 多文档 32"/>
          <p:cNvSpPr/>
          <p:nvPr/>
        </p:nvSpPr>
        <p:spPr>
          <a:xfrm>
            <a:off x="6697980" y="4777740"/>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宋体" panose="02010600040101010101" charset="-122"/>
              <a:ea typeface="华文宋体" panose="02010600040101010101" charset="-122"/>
            </a:endParaRPr>
          </a:p>
        </p:txBody>
      </p:sp>
      <p:sp>
        <p:nvSpPr>
          <p:cNvPr id="34" name="流程图: 多文档 33"/>
          <p:cNvSpPr/>
          <p:nvPr/>
        </p:nvSpPr>
        <p:spPr>
          <a:xfrm>
            <a:off x="6697980" y="5427345"/>
            <a:ext cx="899795" cy="41021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华文宋体" panose="02010600040101010101" charset="-122"/>
              <a:ea typeface="华文宋体" panose="02010600040101010101" charset="-122"/>
            </a:endParaRPr>
          </a:p>
        </p:txBody>
      </p:sp>
      <p:sp>
        <p:nvSpPr>
          <p:cNvPr id="47" name="矩形 46"/>
          <p:cNvSpPr/>
          <p:nvPr/>
        </p:nvSpPr>
        <p:spPr>
          <a:xfrm>
            <a:off x="2415540" y="4766310"/>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latin typeface="华文宋体" panose="02010600040101010101" charset="-122"/>
                <a:ea typeface="华文宋体" panose="02010600040101010101" charset="-122"/>
              </a:rPr>
              <a:t>handcrafted</a:t>
            </a:r>
            <a:endParaRPr lang="en-US" dirty="0">
              <a:latin typeface="华文宋体" panose="02010600040101010101" charset="-122"/>
              <a:ea typeface="华文宋体" panose="02010600040101010101" charset="-122"/>
            </a:endParaRPr>
          </a:p>
        </p:txBody>
      </p:sp>
      <p:sp>
        <p:nvSpPr>
          <p:cNvPr id="50" name="矩形 49"/>
          <p:cNvSpPr/>
          <p:nvPr/>
        </p:nvSpPr>
        <p:spPr>
          <a:xfrm>
            <a:off x="2415540" y="5404485"/>
            <a:ext cx="178816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latin typeface="华文宋体" panose="02010600040101010101" charset="-122"/>
                <a:ea typeface="华文宋体" panose="02010600040101010101" charset="-122"/>
                <a:sym typeface="+mn-ea"/>
              </a:rPr>
              <a:t>handcrafted</a:t>
            </a:r>
            <a:endParaRPr lang="en-US" dirty="0">
              <a:latin typeface="华文宋体" panose="02010600040101010101" charset="-122"/>
              <a:ea typeface="华文宋体" panose="02010600040101010101" charset="-122"/>
              <a:sym typeface="+mn-ea"/>
            </a:endParaRPr>
          </a:p>
        </p:txBody>
      </p:sp>
      <p:sp>
        <p:nvSpPr>
          <p:cNvPr id="52" name="矩形 51"/>
          <p:cNvSpPr/>
          <p:nvPr/>
        </p:nvSpPr>
        <p:spPr>
          <a:xfrm>
            <a:off x="2124710" y="4634865"/>
            <a:ext cx="4246880" cy="1318260"/>
          </a:xfrm>
          <a:prstGeom prst="rect">
            <a:avLst/>
          </a:prstGeom>
          <a:noFill/>
          <a:ln w="25400" cap="flat">
            <a:solidFill>
              <a:srgbClr val="FFFF00"/>
            </a:solidFill>
            <a:prstDash val="solid"/>
            <a:round/>
          </a:ln>
          <a:extLst>
            <a:ext uri="{909E8E84-426E-40DD-AFC4-6F175D3DCCD1}">
              <a14:hiddenFill xmlns:a14="http://schemas.microsoft.com/office/drawing/2010/main">
                <a:solidFill>
                  <a:srgbClr val="FFFFFF"/>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ctr" forceAA="0" upright="0">
            <a:spAutoFit/>
          </a:bodyPr>
          <a:p>
            <a:pPr marL="0" marR="0" indent="0" algn="ctr" defTabSz="48895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j-lt"/>
              <a:ea typeface="+mj-ea"/>
              <a:cs typeface="+mj-cs"/>
              <a:sym typeface="Microsoft YaHei"/>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p>
            <a:endParaRPr lang="zh-CN" altLang="en-US"/>
          </a:p>
        </p:txBody>
      </p:sp>
      <p:sp>
        <p:nvSpPr>
          <p:cNvPr id="204" name="Shape 204"/>
          <p:cNvSpPr/>
          <p:nvPr/>
        </p:nvSpPr>
        <p:spPr>
          <a:xfrm>
            <a:off x="9840990"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05" name="Shape 205"/>
          <p:cNvSpPr/>
          <p:nvPr/>
        </p:nvSpPr>
        <p:spPr>
          <a:xfrm>
            <a:off x="5574178"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06" name="Shape 206"/>
          <p:cNvSpPr/>
          <p:nvPr/>
        </p:nvSpPr>
        <p:spPr>
          <a:xfrm>
            <a:off x="3648586"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07" name="Shape 207"/>
          <p:cNvSpPr/>
          <p:nvPr/>
        </p:nvSpPr>
        <p:spPr>
          <a:xfrm>
            <a:off x="1719185"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08" name="Shape 208"/>
          <p:cNvSpPr/>
          <p:nvPr/>
        </p:nvSpPr>
        <p:spPr>
          <a:xfrm>
            <a:off x="7425706"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209" name="Shape 209"/>
          <p:cNvSpPr/>
          <p:nvPr/>
        </p:nvSpPr>
        <p:spPr>
          <a:xfrm>
            <a:off x="7529954"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211" name="Shape 211"/>
          <p:cNvSpPr/>
          <p:nvPr/>
        </p:nvSpPr>
        <p:spPr>
          <a:xfrm>
            <a:off x="7887415"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4</a:t>
            </a:r>
            <a:endParaRPr sz="3000"/>
          </a:p>
        </p:txBody>
      </p:sp>
      <p:sp>
        <p:nvSpPr>
          <p:cNvPr id="212" name="Shape 212"/>
          <p:cNvSpPr/>
          <p:nvPr/>
        </p:nvSpPr>
        <p:spPr>
          <a:xfrm>
            <a:off x="6520915"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14" name="Shape 214"/>
          <p:cNvSpPr/>
          <p:nvPr/>
        </p:nvSpPr>
        <p:spPr>
          <a:xfrm>
            <a:off x="5782178"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3</a:t>
            </a:r>
            <a:endParaRPr sz="2400"/>
          </a:p>
        </p:txBody>
      </p:sp>
      <p:sp>
        <p:nvSpPr>
          <p:cNvPr id="215" name="Shape 215"/>
          <p:cNvSpPr/>
          <p:nvPr/>
        </p:nvSpPr>
        <p:spPr>
          <a:xfrm>
            <a:off x="8851002"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17" name="Shape 217"/>
          <p:cNvSpPr/>
          <p:nvPr/>
        </p:nvSpPr>
        <p:spPr>
          <a:xfrm>
            <a:off x="10041665"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5</a:t>
            </a:r>
            <a:endParaRPr sz="2400"/>
          </a:p>
        </p:txBody>
      </p:sp>
      <p:sp>
        <p:nvSpPr>
          <p:cNvPr id="219" name="Shape 219"/>
          <p:cNvSpPr/>
          <p:nvPr/>
        </p:nvSpPr>
        <p:spPr>
          <a:xfrm>
            <a:off x="3852777" y="316742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2</a:t>
            </a:r>
            <a:endParaRPr sz="2400"/>
          </a:p>
        </p:txBody>
      </p:sp>
      <p:sp>
        <p:nvSpPr>
          <p:cNvPr id="220" name="Shape 220"/>
          <p:cNvSpPr/>
          <p:nvPr/>
        </p:nvSpPr>
        <p:spPr>
          <a:xfrm>
            <a:off x="4592150" y="335824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22" name="Shape 222"/>
          <p:cNvSpPr/>
          <p:nvPr/>
        </p:nvSpPr>
        <p:spPr>
          <a:xfrm>
            <a:off x="1922740"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1</a:t>
            </a:r>
            <a:endParaRPr sz="2400"/>
          </a:p>
        </p:txBody>
      </p:sp>
      <p:sp>
        <p:nvSpPr>
          <p:cNvPr id="223" name="Shape 223"/>
          <p:cNvSpPr/>
          <p:nvPr/>
        </p:nvSpPr>
        <p:spPr>
          <a:xfrm>
            <a:off x="2662113"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31" name="Shape 131"/>
          <p:cNvSpPr/>
          <p:nvPr/>
        </p:nvSpPr>
        <p:spPr>
          <a:xfrm>
            <a:off x="409270" y="852182"/>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endParaRPr lang="zh-CN" sz="4000">
              <a:solidFill>
                <a:schemeClr val="bg1"/>
              </a:solidFill>
            </a:endParaRPr>
          </a:p>
        </p:txBody>
      </p:sp>
      <p:sp>
        <p:nvSpPr>
          <p:cNvPr id="2" name="Shape 138"/>
          <p:cNvSpPr/>
          <p:nvPr/>
        </p:nvSpPr>
        <p:spPr>
          <a:xfrm>
            <a:off x="1567374" y="4299611"/>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endParaRPr lang="zh-CN" sz="2000">
              <a:solidFill>
                <a:schemeClr val="bg1"/>
              </a:solidFill>
            </a:endParaRPr>
          </a:p>
        </p:txBody>
      </p:sp>
      <p:sp>
        <p:nvSpPr>
          <p:cNvPr id="3" name="Shape 142"/>
          <p:cNvSpPr/>
          <p:nvPr/>
        </p:nvSpPr>
        <p:spPr>
          <a:xfrm>
            <a:off x="3565408" y="430310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endParaRPr lang="zh-CN" sz="2000">
              <a:solidFill>
                <a:schemeClr val="bg1"/>
              </a:solidFill>
            </a:endParaRPr>
          </a:p>
        </p:txBody>
      </p:sp>
      <p:sp>
        <p:nvSpPr>
          <p:cNvPr id="4" name="Shape 145"/>
          <p:cNvSpPr/>
          <p:nvPr/>
        </p:nvSpPr>
        <p:spPr>
          <a:xfrm>
            <a:off x="5574185" y="429929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endParaRPr lang="zh-CN" sz="2000">
              <a:solidFill>
                <a:schemeClr val="bg1"/>
              </a:solidFill>
            </a:endParaRPr>
          </a:p>
        </p:txBody>
      </p:sp>
      <p:sp>
        <p:nvSpPr>
          <p:cNvPr id="5" name="Shape 148"/>
          <p:cNvSpPr/>
          <p:nvPr/>
        </p:nvSpPr>
        <p:spPr>
          <a:xfrm>
            <a:off x="7425798" y="4303102"/>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endParaRPr lang="zh-CN" sz="2000">
              <a:solidFill>
                <a:schemeClr val="bg1"/>
              </a:solidFill>
            </a:endParaRPr>
          </a:p>
        </p:txBody>
      </p:sp>
      <p:sp>
        <p:nvSpPr>
          <p:cNvPr id="6" name="Shape 151"/>
          <p:cNvSpPr/>
          <p:nvPr/>
        </p:nvSpPr>
        <p:spPr>
          <a:xfrm>
            <a:off x="9567924" y="4303102"/>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endParaRPr lang="zh-CN" sz="2000">
              <a:solidFill>
                <a:schemeClr val="bg1"/>
              </a:solidFill>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1490" y="-205105"/>
            <a:ext cx="8669655" cy="826770"/>
          </a:xfrm>
        </p:spPr>
        <p:txBody>
          <a:bodyPr/>
          <a:lstStyle/>
          <a:p>
            <a:pPr algn="ctr"/>
            <a:r>
              <a:rPr lang="zh-CN" altLang="en-US">
                <a:latin typeface="华文宋体" panose="02010600040101010101" charset="-122"/>
                <a:ea typeface="华文宋体" panose="02010600040101010101" charset="-122"/>
              </a:rPr>
              <a:t>总结和展望</a:t>
            </a:r>
            <a:endParaRPr lang="zh-CN" altLang="en-US">
              <a:latin typeface="华文宋体" panose="02010600040101010101" charset="-122"/>
              <a:ea typeface="华文宋体" panose="02010600040101010101" charset="-122"/>
            </a:endParaRPr>
          </a:p>
        </p:txBody>
      </p:sp>
      <p:sp>
        <p:nvSpPr>
          <p:cNvPr id="4" name="文本框 3"/>
          <p:cNvSpPr txBox="1"/>
          <p:nvPr/>
        </p:nvSpPr>
        <p:spPr>
          <a:xfrm>
            <a:off x="453390" y="1090930"/>
            <a:ext cx="10676255" cy="4892675"/>
          </a:xfrm>
          <a:prstGeom prst="rect">
            <a:avLst/>
          </a:prstGeom>
          <a:noFill/>
        </p:spPr>
        <p:txBody>
          <a:bodyPr wrap="square" rtlCol="0" anchor="t">
            <a:spAutoFit/>
          </a:bodyPr>
          <a:lstStyle/>
          <a:p>
            <a:r>
              <a:rPr lang="en-US" altLang="zh-CN" sz="2400">
                <a:solidFill>
                  <a:schemeClr val="bg1"/>
                </a:solidFill>
                <a:latin typeface="华文宋体" panose="02010600040101010101" charset="-122"/>
                <a:ea typeface="华文宋体" panose="02010600040101010101" charset="-122"/>
                <a:sym typeface="+mn-ea"/>
              </a:rPr>
              <a:t>1. </a:t>
            </a:r>
            <a:r>
              <a:rPr lang="zh-CN" altLang="en-US" sz="2400">
                <a:solidFill>
                  <a:schemeClr val="bg1"/>
                </a:solidFill>
                <a:latin typeface="华文宋体" panose="02010600040101010101" charset="-122"/>
                <a:ea typeface="华文宋体" panose="02010600040101010101" charset="-122"/>
                <a:sym typeface="+mn-ea"/>
              </a:rPr>
              <a:t>团队在自然语言处理、计算机视觉、统计机器学习领域均有一定的比赛以及工业届经验，这也是此次比赛我们能够把多模态学习的相关技术成功的应用到安全领域，从而决赛一次提交就</a:t>
            </a:r>
            <a:r>
              <a:rPr lang="zh-CN" altLang="en-US" sz="2400">
                <a:solidFill>
                  <a:schemeClr val="bg1"/>
                </a:solidFill>
                <a:latin typeface="华文宋体" panose="02010600040101010101" charset="-122"/>
                <a:ea typeface="华文宋体" panose="02010600040101010101" charset="-122"/>
                <a:sym typeface="+mn-ea"/>
              </a:rPr>
              <a:t>取得了第一的成绩；</a:t>
            </a:r>
            <a:endParaRPr lang="zh-CN" altLang="en-US" sz="2400">
              <a:solidFill>
                <a:schemeClr val="bg1"/>
              </a:solidFill>
              <a:latin typeface="华文宋体" panose="02010600040101010101" charset="-122"/>
              <a:ea typeface="华文宋体" panose="02010600040101010101" charset="-122"/>
              <a:sym typeface="+mn-ea"/>
            </a:endParaRPr>
          </a:p>
          <a:p>
            <a:endParaRPr lang="zh-CN" altLang="en-US" sz="2400">
              <a:solidFill>
                <a:schemeClr val="bg1"/>
              </a:solidFill>
              <a:latin typeface="华文宋体" panose="02010600040101010101" charset="-122"/>
              <a:ea typeface="华文宋体" panose="02010600040101010101" charset="-122"/>
              <a:sym typeface="+mn-ea"/>
            </a:endParaRPr>
          </a:p>
          <a:p>
            <a:r>
              <a:rPr lang="en-US" sz="2400">
                <a:solidFill>
                  <a:schemeClr val="bg1"/>
                </a:solidFill>
                <a:latin typeface="华文宋体" panose="02010600040101010101" charset="-122"/>
                <a:ea typeface="华文宋体" panose="02010600040101010101" charset="-122"/>
                <a:sym typeface="+mn-ea"/>
              </a:rPr>
              <a:t>2. </a:t>
            </a:r>
            <a:r>
              <a:rPr lang="zh-CN" altLang="en-US" sz="2400">
                <a:solidFill>
                  <a:schemeClr val="bg1"/>
                </a:solidFill>
                <a:latin typeface="华文宋体" panose="02010600040101010101" charset="-122"/>
                <a:ea typeface="华文宋体" panose="02010600040101010101" charset="-122"/>
                <a:sym typeface="+mn-ea"/>
              </a:rPr>
              <a:t>特征工程永远是最重要的，对于单模型我们也达到了较好的水平，同时利用</a:t>
            </a:r>
            <a:r>
              <a:rPr lang="en-US" altLang="zh-CN" sz="2400">
                <a:solidFill>
                  <a:schemeClr val="bg1"/>
                </a:solidFill>
                <a:latin typeface="华文宋体" panose="02010600040101010101" charset="-122"/>
                <a:ea typeface="华文宋体" panose="02010600040101010101" charset="-122"/>
                <a:sym typeface="+mn-ea"/>
              </a:rPr>
              <a:t>LGB</a:t>
            </a:r>
            <a:r>
              <a:rPr lang="zh-CN" altLang="en-US" sz="2400">
                <a:solidFill>
                  <a:schemeClr val="bg1"/>
                </a:solidFill>
                <a:latin typeface="华文宋体" panose="02010600040101010101" charset="-122"/>
                <a:ea typeface="华文宋体" panose="02010600040101010101" charset="-122"/>
                <a:sym typeface="+mn-ea"/>
              </a:rPr>
              <a:t>特征难以对于序列建模的缺点，我们针对性的加入了</a:t>
            </a:r>
            <a:r>
              <a:rPr lang="en-US" altLang="zh-CN" sz="2400">
                <a:solidFill>
                  <a:schemeClr val="bg1"/>
                </a:solidFill>
                <a:latin typeface="华文宋体" panose="02010600040101010101" charset="-122"/>
                <a:ea typeface="华文宋体" panose="02010600040101010101" charset="-122"/>
                <a:sym typeface="+mn-ea"/>
              </a:rPr>
              <a:t>TextCNN</a:t>
            </a:r>
            <a:r>
              <a:rPr lang="zh-CN" altLang="en-US" sz="2400">
                <a:solidFill>
                  <a:schemeClr val="bg1"/>
                </a:solidFill>
                <a:latin typeface="华文宋体" panose="02010600040101010101" charset="-122"/>
                <a:ea typeface="华文宋体" panose="02010600040101010101" charset="-122"/>
                <a:sym typeface="+mn-ea"/>
              </a:rPr>
              <a:t>，以及借鉴了视觉分割领域应用较多的</a:t>
            </a:r>
            <a:r>
              <a:rPr lang="en-US" altLang="zh-CN" sz="2400">
                <a:solidFill>
                  <a:schemeClr val="bg1"/>
                </a:solidFill>
                <a:latin typeface="华文宋体" panose="02010600040101010101" charset="-122"/>
                <a:ea typeface="华文宋体" panose="02010600040101010101" charset="-122"/>
                <a:sym typeface="+mn-ea"/>
              </a:rPr>
              <a:t>ASPP</a:t>
            </a:r>
            <a:r>
              <a:rPr lang="zh-CN" altLang="en-US" sz="2400">
                <a:solidFill>
                  <a:schemeClr val="bg1"/>
                </a:solidFill>
                <a:latin typeface="华文宋体" panose="02010600040101010101" charset="-122"/>
                <a:ea typeface="华文宋体" panose="02010600040101010101" charset="-122"/>
                <a:sym typeface="+mn-ea"/>
              </a:rPr>
              <a:t>组件，使用</a:t>
            </a:r>
            <a:r>
              <a:rPr lang="zh-CN" altLang="en-US" sz="2400">
                <a:solidFill>
                  <a:schemeClr val="bg1"/>
                </a:solidFill>
                <a:latin typeface="华文宋体" panose="02010600040101010101" charset="-122"/>
                <a:ea typeface="华文宋体" panose="02010600040101010101" charset="-122"/>
                <a:sym typeface="+mn-ea"/>
              </a:rPr>
              <a:t>空洞卷积极大的提升了卷积核的感受野。</a:t>
            </a:r>
            <a:endParaRPr lang="zh-CN" altLang="en-US" sz="2400">
              <a:solidFill>
                <a:schemeClr val="bg1"/>
              </a:solidFill>
              <a:latin typeface="华文宋体" panose="02010600040101010101" charset="-122"/>
              <a:ea typeface="华文宋体" panose="02010600040101010101" charset="-122"/>
              <a:sym typeface="+mn-ea"/>
            </a:endParaRPr>
          </a:p>
          <a:p>
            <a:endParaRPr lang="zh-CN" altLang="en-US" sz="2400">
              <a:solidFill>
                <a:schemeClr val="bg1"/>
              </a:solidFill>
              <a:latin typeface="华文宋体" panose="02010600040101010101" charset="-122"/>
              <a:ea typeface="华文宋体" panose="02010600040101010101" charset="-122"/>
              <a:sym typeface="+mn-ea"/>
            </a:endParaRPr>
          </a:p>
          <a:p>
            <a:r>
              <a:rPr lang="en-US" sz="2400">
                <a:solidFill>
                  <a:schemeClr val="bg1"/>
                </a:solidFill>
                <a:latin typeface="华文宋体" panose="02010600040101010101" charset="-122"/>
                <a:ea typeface="华文宋体" panose="02010600040101010101" charset="-122"/>
                <a:sym typeface="+mn-ea"/>
              </a:rPr>
              <a:t>3. </a:t>
            </a:r>
            <a:r>
              <a:rPr lang="zh-CN" altLang="en-US" sz="2400">
                <a:solidFill>
                  <a:schemeClr val="bg1"/>
                </a:solidFill>
                <a:latin typeface="华文宋体" panose="02010600040101010101" charset="-122"/>
                <a:ea typeface="华文宋体" panose="02010600040101010101" charset="-122"/>
                <a:sym typeface="+mn-ea"/>
              </a:rPr>
              <a:t>由于比赛是受限的环境，离实际还是有一定的距离的，白客与黑客之间</a:t>
            </a:r>
            <a:r>
              <a:rPr lang="zh-CN" altLang="en-US" sz="2400">
                <a:solidFill>
                  <a:schemeClr val="bg1"/>
                </a:solidFill>
                <a:latin typeface="华文宋体" panose="02010600040101010101" charset="-122"/>
                <a:ea typeface="华文宋体" panose="02010600040101010101" charset="-122"/>
                <a:sym typeface="+mn-ea"/>
              </a:rPr>
              <a:t>是一种动态的博弈过程，实效性问题也是实际很需要考虑的因素。</a:t>
            </a:r>
            <a:endParaRPr lang="zh-CN" altLang="en-US" sz="2400">
              <a:solidFill>
                <a:schemeClr val="bg1"/>
              </a:solidFill>
              <a:latin typeface="华文宋体" panose="02010600040101010101" charset="-122"/>
              <a:ea typeface="华文宋体" panose="02010600040101010101" charset="-122"/>
              <a:sym typeface="+mn-ea"/>
            </a:endParaRPr>
          </a:p>
          <a:p>
            <a:endParaRPr lang="zh-CN" altLang="en-US" sz="2400">
              <a:solidFill>
                <a:schemeClr val="bg1"/>
              </a:solidFill>
              <a:latin typeface="华文宋体" panose="02010600040101010101" charset="-122"/>
              <a:ea typeface="华文宋体" panose="02010600040101010101" charset="-122"/>
            </a:endParaRPr>
          </a:p>
          <a:p>
            <a:endParaRPr lang="zh-CN" altLang="en-US" sz="2400">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1490" y="-170815"/>
            <a:ext cx="8669655" cy="826770"/>
          </a:xfrm>
        </p:spPr>
        <p:txBody>
          <a:bodyPr/>
          <a:lstStyle/>
          <a:p>
            <a:pPr algn="ctr"/>
            <a:r>
              <a:rPr lang="zh-CN" altLang="en-US">
                <a:latin typeface="华文宋体" panose="02010600040101010101" charset="-122"/>
                <a:ea typeface="华文宋体" panose="02010600040101010101" charset="-122"/>
              </a:rPr>
              <a:t>落地能力</a:t>
            </a:r>
            <a:endParaRPr lang="zh-CN" altLang="en-US">
              <a:latin typeface="华文宋体" panose="02010600040101010101" charset="-122"/>
              <a:ea typeface="华文宋体" panose="02010600040101010101" charset="-122"/>
            </a:endParaRPr>
          </a:p>
        </p:txBody>
      </p:sp>
      <p:sp>
        <p:nvSpPr>
          <p:cNvPr id="4" name="文本框 3"/>
          <p:cNvSpPr txBox="1"/>
          <p:nvPr/>
        </p:nvSpPr>
        <p:spPr>
          <a:xfrm>
            <a:off x="453390" y="1090930"/>
            <a:ext cx="10676255" cy="4892675"/>
          </a:xfrm>
          <a:prstGeom prst="rect">
            <a:avLst/>
          </a:prstGeom>
          <a:noFill/>
        </p:spPr>
        <p:txBody>
          <a:bodyPr wrap="square" rtlCol="0" anchor="t">
            <a:spAutoFit/>
          </a:bodyPr>
          <a:lstStyle/>
          <a:p>
            <a:r>
              <a:rPr lang="en-US" altLang="zh-CN" sz="2400">
                <a:solidFill>
                  <a:schemeClr val="bg1"/>
                </a:solidFill>
                <a:latin typeface="华文宋体" panose="02010600040101010101" charset="-122"/>
                <a:ea typeface="华文宋体" panose="02010600040101010101" charset="-122"/>
              </a:rPr>
              <a:t>1. </a:t>
            </a:r>
            <a:r>
              <a:rPr lang="zh-CN" altLang="en-US" sz="2400">
                <a:solidFill>
                  <a:schemeClr val="bg1"/>
                </a:solidFill>
                <a:latin typeface="华文宋体" panose="02010600040101010101" charset="-122"/>
                <a:ea typeface="华文宋体" panose="02010600040101010101" charset="-122"/>
              </a:rPr>
              <a:t>我们的模型设计简单，分别从传统统计特征、文本词带模型、</a:t>
            </a:r>
            <a:r>
              <a:rPr lang="zh-CN" altLang="en-US" sz="2400">
                <a:solidFill>
                  <a:schemeClr val="bg1"/>
                </a:solidFill>
                <a:latin typeface="华文宋体" panose="02010600040101010101" charset="-122"/>
                <a:ea typeface="华文宋体" panose="02010600040101010101" charset="-122"/>
              </a:rPr>
              <a:t>序列建模角度进行了建模分析，并且只使用到了</a:t>
            </a:r>
            <a:r>
              <a:rPr lang="en-US" altLang="zh-CN" sz="2400">
                <a:solidFill>
                  <a:schemeClr val="bg1"/>
                </a:solidFill>
                <a:latin typeface="华文宋体" panose="02010600040101010101" charset="-122"/>
                <a:ea typeface="华文宋体" panose="02010600040101010101" charset="-122"/>
              </a:rPr>
              <a:t>lightgbm, textcnn </a:t>
            </a:r>
            <a:r>
              <a:rPr lang="zh-CN" altLang="en-US" sz="2400">
                <a:solidFill>
                  <a:schemeClr val="bg1"/>
                </a:solidFill>
                <a:latin typeface="华文宋体" panose="02010600040101010101" charset="-122"/>
                <a:ea typeface="华文宋体" panose="02010600040101010101" charset="-122"/>
              </a:rPr>
              <a:t>两种模型，建模的侧重点更加的关注于特征角度以及模型存在倾向性分析。</a:t>
            </a:r>
            <a:endParaRPr lang="zh-CN" altLang="en-US" sz="2400">
              <a:solidFill>
                <a:schemeClr val="bg1"/>
              </a:solidFill>
              <a:latin typeface="华文宋体" panose="02010600040101010101" charset="-122"/>
              <a:ea typeface="华文宋体" panose="02010600040101010101" charset="-122"/>
            </a:endParaRPr>
          </a:p>
          <a:p>
            <a:endParaRPr lang="zh-CN" altLang="en-US" sz="2400">
              <a:solidFill>
                <a:schemeClr val="bg1"/>
              </a:solidFill>
              <a:latin typeface="华文宋体" panose="02010600040101010101" charset="-122"/>
              <a:ea typeface="华文宋体" panose="02010600040101010101" charset="-122"/>
            </a:endParaRPr>
          </a:p>
          <a:p>
            <a:r>
              <a:rPr lang="en-US" altLang="zh-CN" sz="2400">
                <a:solidFill>
                  <a:schemeClr val="bg1"/>
                </a:solidFill>
                <a:latin typeface="华文宋体" panose="02010600040101010101" charset="-122"/>
                <a:ea typeface="华文宋体" panose="02010600040101010101" charset="-122"/>
              </a:rPr>
              <a:t>2. </a:t>
            </a:r>
            <a:r>
              <a:rPr lang="zh-CN" altLang="en-US" sz="2400">
                <a:solidFill>
                  <a:schemeClr val="bg1"/>
                </a:solidFill>
                <a:latin typeface="华文宋体" panose="02010600040101010101" charset="-122"/>
                <a:ea typeface="华文宋体" panose="02010600040101010101" charset="-122"/>
              </a:rPr>
              <a:t>本身模型运行效率也较高，</a:t>
            </a:r>
            <a:r>
              <a:rPr lang="en-US" altLang="zh-CN" sz="2400">
                <a:solidFill>
                  <a:schemeClr val="bg1"/>
                </a:solidFill>
                <a:latin typeface="华文宋体" panose="02010600040101010101" charset="-122"/>
                <a:ea typeface="华文宋体" panose="02010600040101010101" charset="-122"/>
              </a:rPr>
              <a:t>boosting</a:t>
            </a:r>
            <a:r>
              <a:rPr lang="zh-CN" altLang="en-US" sz="2400">
                <a:solidFill>
                  <a:schemeClr val="bg1"/>
                </a:solidFill>
                <a:latin typeface="华文宋体" panose="02010600040101010101" charset="-122"/>
                <a:ea typeface="华文宋体" panose="02010600040101010101" charset="-122"/>
              </a:rPr>
              <a:t>类模型以及</a:t>
            </a:r>
            <a:r>
              <a:rPr lang="en-US" altLang="zh-CN" sz="2400">
                <a:solidFill>
                  <a:schemeClr val="bg1"/>
                </a:solidFill>
                <a:latin typeface="华文宋体" panose="02010600040101010101" charset="-122"/>
                <a:ea typeface="华文宋体" panose="02010600040101010101" charset="-122"/>
              </a:rPr>
              <a:t>textcnn</a:t>
            </a:r>
            <a:r>
              <a:rPr lang="zh-CN" altLang="en-US" sz="2400">
                <a:solidFill>
                  <a:schemeClr val="bg1"/>
                </a:solidFill>
                <a:latin typeface="华文宋体" panose="02010600040101010101" charset="-122"/>
                <a:ea typeface="华文宋体" panose="02010600040101010101" charset="-122"/>
              </a:rPr>
              <a:t>类模型均被大量应用在工业界的实际场景（推荐系统、情感分析等）。</a:t>
            </a:r>
            <a:endParaRPr lang="zh-CN" altLang="en-US" sz="2400">
              <a:solidFill>
                <a:schemeClr val="bg1"/>
              </a:solidFill>
              <a:latin typeface="华文宋体" panose="02010600040101010101" charset="-122"/>
              <a:ea typeface="华文宋体" panose="02010600040101010101" charset="-122"/>
            </a:endParaRPr>
          </a:p>
          <a:p>
            <a:endParaRPr lang="zh-CN" altLang="en-US" sz="2400">
              <a:solidFill>
                <a:schemeClr val="bg1"/>
              </a:solidFill>
              <a:latin typeface="华文宋体" panose="02010600040101010101" charset="-122"/>
              <a:ea typeface="华文宋体" panose="02010600040101010101" charset="-122"/>
            </a:endParaRPr>
          </a:p>
          <a:p>
            <a:r>
              <a:rPr lang="en-US" altLang="zh-CN" sz="2400">
                <a:solidFill>
                  <a:schemeClr val="bg1"/>
                </a:solidFill>
                <a:latin typeface="华文宋体" panose="02010600040101010101" charset="-122"/>
                <a:ea typeface="华文宋体" panose="02010600040101010101" charset="-122"/>
              </a:rPr>
              <a:t>3. </a:t>
            </a:r>
            <a:r>
              <a:rPr lang="zh-CN" altLang="en-US" sz="2400">
                <a:solidFill>
                  <a:schemeClr val="bg1"/>
                </a:solidFill>
                <a:latin typeface="华文宋体" panose="02010600040101010101" charset="-122"/>
                <a:ea typeface="华文宋体" panose="02010600040101010101" charset="-122"/>
              </a:rPr>
              <a:t>我们比赛一贯的宗旨就是能够快速的进行实验的迭代，从而能以较低的成本进行迁移和线上尝试。另外，值得注意的是，实际真实的场景会存在对于稳定性、效率以及安全性的需求，而不仅仅考虑性能。</a:t>
            </a:r>
            <a:endParaRPr lang="zh-CN" altLang="en-US" sz="2400">
              <a:solidFill>
                <a:schemeClr val="bg1"/>
              </a:solidFill>
              <a:latin typeface="华文宋体" panose="02010600040101010101" charset="-122"/>
              <a:ea typeface="华文宋体" panose="02010600040101010101" charset="-122"/>
            </a:endParaRPr>
          </a:p>
          <a:p>
            <a:endParaRPr lang="zh-CN" altLang="en-US" sz="2400">
              <a:solidFill>
                <a:schemeClr val="bg1"/>
              </a:solidFill>
              <a:latin typeface="华文宋体" panose="02010600040101010101" charset="-122"/>
              <a:ea typeface="华文宋体" panose="02010600040101010101" charset="-122"/>
            </a:endParaRPr>
          </a:p>
          <a:p>
            <a:r>
              <a:rPr lang="en-US" altLang="zh-CN" sz="2400">
                <a:solidFill>
                  <a:schemeClr val="bg1"/>
                </a:solidFill>
                <a:latin typeface="华文宋体" panose="02010600040101010101" charset="-122"/>
                <a:ea typeface="华文宋体" panose="02010600040101010101" charset="-122"/>
              </a:rPr>
              <a:t>4. </a:t>
            </a:r>
            <a:r>
              <a:rPr lang="zh-CN" altLang="en-US" sz="2400">
                <a:solidFill>
                  <a:schemeClr val="bg1"/>
                </a:solidFill>
                <a:latin typeface="华文宋体" panose="02010600040101010101" charset="-122"/>
                <a:ea typeface="华文宋体" panose="02010600040101010101" charset="-122"/>
              </a:rPr>
              <a:t>另外一个我们团队觉得可以继续深入尝试的思路就是，对抗在线学习，攻与防是动态博弈的，在线流式的学习以及领域的经验规则也是非常重要的一环。</a:t>
            </a:r>
            <a:endParaRPr lang="zh-CN" altLang="en-US" sz="2400">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p>
            <a:endParaRPr lang="zh-CN" altLang="en-US"/>
          </a:p>
        </p:txBody>
      </p:sp>
      <p:sp>
        <p:nvSpPr>
          <p:cNvPr id="228" name="Shape 228"/>
          <p:cNvSpPr/>
          <p:nvPr/>
        </p:nvSpPr>
        <p:spPr>
          <a:xfrm>
            <a:off x="7451943"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29" name="Shape 229"/>
          <p:cNvSpPr/>
          <p:nvPr/>
        </p:nvSpPr>
        <p:spPr>
          <a:xfrm>
            <a:off x="5526351"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30" name="Shape 230"/>
          <p:cNvSpPr/>
          <p:nvPr/>
        </p:nvSpPr>
        <p:spPr>
          <a:xfrm>
            <a:off x="3596950"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31" name="Shape 231"/>
          <p:cNvSpPr/>
          <p:nvPr/>
        </p:nvSpPr>
        <p:spPr>
          <a:xfrm>
            <a:off x="9303472"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232" name="Shape 232"/>
          <p:cNvSpPr/>
          <p:nvPr/>
        </p:nvSpPr>
        <p:spPr>
          <a:xfrm>
            <a:off x="9407719"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234" name="Shape 234"/>
          <p:cNvSpPr/>
          <p:nvPr/>
        </p:nvSpPr>
        <p:spPr>
          <a:xfrm>
            <a:off x="9765181"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5</a:t>
            </a:r>
            <a:endParaRPr sz="3000"/>
          </a:p>
        </p:txBody>
      </p:sp>
      <p:sp>
        <p:nvSpPr>
          <p:cNvPr id="235" name="Shape 235"/>
          <p:cNvSpPr/>
          <p:nvPr/>
        </p:nvSpPr>
        <p:spPr>
          <a:xfrm>
            <a:off x="8398680"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37" name="Shape 237"/>
          <p:cNvSpPr/>
          <p:nvPr/>
        </p:nvSpPr>
        <p:spPr>
          <a:xfrm>
            <a:off x="7659943"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4</a:t>
            </a:r>
            <a:endParaRPr sz="2400"/>
          </a:p>
        </p:txBody>
      </p:sp>
      <p:sp>
        <p:nvSpPr>
          <p:cNvPr id="239" name="Shape 239"/>
          <p:cNvSpPr/>
          <p:nvPr/>
        </p:nvSpPr>
        <p:spPr>
          <a:xfrm>
            <a:off x="5730542" y="316742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3</a:t>
            </a:r>
            <a:endParaRPr sz="2400"/>
          </a:p>
        </p:txBody>
      </p:sp>
      <p:sp>
        <p:nvSpPr>
          <p:cNvPr id="240" name="Shape 240"/>
          <p:cNvSpPr/>
          <p:nvPr/>
        </p:nvSpPr>
        <p:spPr>
          <a:xfrm>
            <a:off x="6469915" y="335824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42" name="Shape 242"/>
          <p:cNvSpPr/>
          <p:nvPr/>
        </p:nvSpPr>
        <p:spPr>
          <a:xfrm>
            <a:off x="3800506"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2</a:t>
            </a:r>
            <a:endParaRPr sz="2400"/>
          </a:p>
        </p:txBody>
      </p:sp>
      <p:sp>
        <p:nvSpPr>
          <p:cNvPr id="243" name="Shape 243"/>
          <p:cNvSpPr/>
          <p:nvPr/>
        </p:nvSpPr>
        <p:spPr>
          <a:xfrm>
            <a:off x="4590678"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244" name="Shape 244"/>
          <p:cNvSpPr/>
          <p:nvPr/>
        </p:nvSpPr>
        <p:spPr>
          <a:xfrm>
            <a:off x="1667549"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246" name="Shape 246"/>
          <p:cNvSpPr/>
          <p:nvPr/>
        </p:nvSpPr>
        <p:spPr>
          <a:xfrm>
            <a:off x="1871104"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1</a:t>
            </a:r>
            <a:endParaRPr sz="2400"/>
          </a:p>
        </p:txBody>
      </p:sp>
      <p:sp>
        <p:nvSpPr>
          <p:cNvPr id="247" name="Shape 247"/>
          <p:cNvSpPr/>
          <p:nvPr/>
        </p:nvSpPr>
        <p:spPr>
          <a:xfrm>
            <a:off x="2610477"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31" name="Shape 131"/>
          <p:cNvSpPr/>
          <p:nvPr/>
        </p:nvSpPr>
        <p:spPr>
          <a:xfrm>
            <a:off x="537540" y="718832"/>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endParaRPr lang="zh-CN" sz="4000">
              <a:solidFill>
                <a:schemeClr val="bg1"/>
              </a:solidFill>
            </a:endParaRPr>
          </a:p>
        </p:txBody>
      </p:sp>
      <p:sp>
        <p:nvSpPr>
          <p:cNvPr id="2" name="Shape 138"/>
          <p:cNvSpPr/>
          <p:nvPr/>
        </p:nvSpPr>
        <p:spPr>
          <a:xfrm>
            <a:off x="1634049" y="4291356"/>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endParaRPr lang="zh-CN" sz="2000">
              <a:solidFill>
                <a:schemeClr val="bg1"/>
              </a:solidFill>
            </a:endParaRPr>
          </a:p>
        </p:txBody>
      </p:sp>
      <p:sp>
        <p:nvSpPr>
          <p:cNvPr id="3" name="Shape 142"/>
          <p:cNvSpPr/>
          <p:nvPr/>
        </p:nvSpPr>
        <p:spPr>
          <a:xfrm>
            <a:off x="3613668" y="429484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endParaRPr lang="zh-CN" sz="2000">
              <a:solidFill>
                <a:schemeClr val="bg1"/>
              </a:solidFill>
            </a:endParaRPr>
          </a:p>
        </p:txBody>
      </p:sp>
      <p:sp>
        <p:nvSpPr>
          <p:cNvPr id="4" name="Shape 145"/>
          <p:cNvSpPr/>
          <p:nvPr/>
        </p:nvSpPr>
        <p:spPr>
          <a:xfrm>
            <a:off x="5622445"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endParaRPr lang="zh-CN" sz="2000">
              <a:solidFill>
                <a:schemeClr val="bg1"/>
              </a:solidFill>
            </a:endParaRPr>
          </a:p>
        </p:txBody>
      </p:sp>
      <p:sp>
        <p:nvSpPr>
          <p:cNvPr id="5" name="Shape 148"/>
          <p:cNvSpPr/>
          <p:nvPr/>
        </p:nvSpPr>
        <p:spPr>
          <a:xfrm>
            <a:off x="7451833" y="4291037"/>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endParaRPr lang="zh-CN" sz="2000">
              <a:solidFill>
                <a:schemeClr val="bg1"/>
              </a:solidFill>
            </a:endParaRPr>
          </a:p>
        </p:txBody>
      </p:sp>
      <p:sp>
        <p:nvSpPr>
          <p:cNvPr id="6" name="Shape 151"/>
          <p:cNvSpPr/>
          <p:nvPr/>
        </p:nvSpPr>
        <p:spPr>
          <a:xfrm>
            <a:off x="9498074"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endParaRPr lang="zh-CN" sz="2000">
              <a:solidFill>
                <a:schemeClr val="bg1"/>
              </a:solidFill>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767" y="-1253490"/>
            <a:ext cx="8669868" cy="1836738"/>
          </a:xfrm>
        </p:spPr>
        <p:txBody>
          <a:bodyPr/>
          <a:lstStyle/>
          <a:p>
            <a:pPr algn="ctr"/>
            <a:r>
              <a:rPr lang="zh-CN" altLang="en-US">
                <a:latin typeface="华文宋体" panose="02010600040101010101" charset="-122"/>
                <a:ea typeface="华文宋体" panose="02010600040101010101" charset="-122"/>
              </a:rPr>
              <a:t>黑客如何绕过</a:t>
            </a:r>
            <a:endParaRPr lang="zh-CN" altLang="en-US">
              <a:latin typeface="华文宋体" panose="02010600040101010101" charset="-122"/>
              <a:ea typeface="华文宋体" panose="02010600040101010101" charset="-122"/>
            </a:endParaRPr>
          </a:p>
        </p:txBody>
      </p:sp>
      <p:sp>
        <p:nvSpPr>
          <p:cNvPr id="6" name="内容占位符 2"/>
          <p:cNvSpPr>
            <a:spLocks noGrp="1"/>
          </p:cNvSpPr>
          <p:nvPr/>
        </p:nvSpPr>
        <p:spPr>
          <a:xfrm>
            <a:off x="609600" y="1320165"/>
            <a:ext cx="10972800" cy="547814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zh-CN" altLang="en-US" sz="1800" dirty="0">
                <a:solidFill>
                  <a:schemeClr val="bg1"/>
                </a:solidFill>
                <a:latin typeface="华文宋体" panose="02010600040101010101" charset="-122"/>
                <a:ea typeface="华文宋体" panose="02010600040101010101" charset="-122"/>
              </a:rPr>
              <a:t>通过分析数据和模型存在的一些缺点和限制，可能通过以下方式可以绕过。</a:t>
            </a:r>
            <a:endParaRPr lang="zh-CN" altLang="en-US" sz="1800" dirty="0">
              <a:solidFill>
                <a:schemeClr val="bg1"/>
              </a:solidFill>
              <a:latin typeface="华文宋体" panose="02010600040101010101" charset="-122"/>
              <a:ea typeface="华文宋体" panose="02010600040101010101" charset="-122"/>
            </a:endParaRPr>
          </a:p>
          <a:p>
            <a:pPr marL="0" indent="0">
              <a:buNone/>
            </a:pPr>
            <a:r>
              <a:rPr lang="zh-CN" altLang="en-US" sz="1800" dirty="0">
                <a:solidFill>
                  <a:schemeClr val="bg1"/>
                </a:solidFill>
                <a:latin typeface="华文宋体" panose="02010600040101010101" charset="-122"/>
                <a:ea typeface="华文宋体" panose="02010600040101010101" charset="-122"/>
              </a:rPr>
              <a:t>例如，官网中提到，在一个文件调用的api数量有可能很多，对于一个tid中调用超过5000个api的文件，我们进行了截断，按照顺序保留了每个tid前5000个api的记录。（</a:t>
            </a:r>
            <a:r>
              <a:rPr lang="zh-CN" altLang="en-US" sz="1800" dirty="0">
                <a:solidFill>
                  <a:schemeClr val="accent5"/>
                </a:solidFill>
                <a:latin typeface="华文宋体" panose="02010600040101010101" charset="-122"/>
                <a:ea typeface="华文宋体" panose="02010600040101010101" charset="-122"/>
              </a:rPr>
              <a:t>决赛并没有进行截断</a:t>
            </a:r>
            <a:r>
              <a:rPr lang="zh-CN" altLang="en-US" sz="1800" dirty="0">
                <a:solidFill>
                  <a:schemeClr val="bg1"/>
                </a:solidFill>
                <a:latin typeface="华文宋体" panose="02010600040101010101" charset="-122"/>
                <a:ea typeface="华文宋体" panose="02010600040101010101" charset="-122"/>
              </a:rPr>
              <a:t>）</a:t>
            </a:r>
            <a:endParaRPr lang="zh-CN" altLang="en-US" sz="1800" dirty="0">
              <a:solidFill>
                <a:schemeClr val="bg1"/>
              </a:solidFill>
              <a:latin typeface="华文宋体" panose="02010600040101010101" charset="-122"/>
              <a:ea typeface="华文宋体" panose="02010600040101010101" charset="-122"/>
            </a:endParaRPr>
          </a:p>
          <a:p>
            <a:pPr marL="0" indent="0">
              <a:buNone/>
            </a:pPr>
            <a:r>
              <a:rPr lang="zh-CN" altLang="en-US" sz="1800" dirty="0">
                <a:solidFill>
                  <a:schemeClr val="bg1"/>
                </a:solidFill>
                <a:latin typeface="华文宋体" panose="02010600040101010101" charset="-122"/>
                <a:ea typeface="华文宋体" panose="02010600040101010101" charset="-122"/>
              </a:rPr>
              <a:t>那么可以在病毒之前加入大段的正常程序即可避过检测。</a:t>
            </a:r>
            <a:endParaRPr lang="zh-CN" altLang="en-US" sz="1800" dirty="0">
              <a:solidFill>
                <a:schemeClr val="bg1"/>
              </a:solidFill>
              <a:latin typeface="华文宋体" panose="02010600040101010101" charset="-122"/>
              <a:ea typeface="华文宋体" panose="02010600040101010101" charset="-122"/>
            </a:endParaRPr>
          </a:p>
          <a:p>
            <a:pPr marL="0" indent="0">
              <a:buNone/>
            </a:pPr>
            <a:r>
              <a:rPr lang="zh-CN" altLang="en-US" sz="1800" dirty="0">
                <a:solidFill>
                  <a:schemeClr val="bg1"/>
                </a:solidFill>
                <a:latin typeface="华文宋体" panose="02010600040101010101" charset="-122"/>
                <a:ea typeface="华文宋体" panose="02010600040101010101" charset="-122"/>
              </a:rPr>
              <a:t>另外，该题中时序性是关键，而时序性中的窗口大小至关重要，目前模型难以对长距离的序列进行建模，（例如</a:t>
            </a:r>
            <a:r>
              <a:rPr lang="en-US" altLang="zh-CN" sz="1800" dirty="0">
                <a:solidFill>
                  <a:schemeClr val="bg1"/>
                </a:solidFill>
                <a:latin typeface="华文宋体" panose="02010600040101010101" charset="-122"/>
                <a:ea typeface="华文宋体" panose="02010600040101010101" charset="-122"/>
              </a:rPr>
              <a:t>LSTM</a:t>
            </a:r>
            <a:r>
              <a:rPr lang="zh-CN" altLang="en-US" sz="1800" dirty="0">
                <a:solidFill>
                  <a:schemeClr val="bg1"/>
                </a:solidFill>
                <a:latin typeface="华文宋体" panose="02010600040101010101" charset="-122"/>
                <a:ea typeface="华文宋体" panose="02010600040101010101" charset="-122"/>
              </a:rPr>
              <a:t>可以实现记忆，但是长距离的效果也不理想）</a:t>
            </a:r>
            <a:endParaRPr lang="zh-CN" altLang="en-US" sz="1800" dirty="0">
              <a:solidFill>
                <a:schemeClr val="bg1"/>
              </a:solidFill>
              <a:latin typeface="华文宋体" panose="02010600040101010101" charset="-122"/>
              <a:ea typeface="华文宋体" panose="02010600040101010101" charset="-122"/>
            </a:endParaRPr>
          </a:p>
          <a:p>
            <a:pPr marL="0" indent="0">
              <a:buNone/>
            </a:pPr>
            <a:r>
              <a:rPr lang="zh-CN" altLang="en-US" sz="1800" dirty="0">
                <a:solidFill>
                  <a:schemeClr val="bg1"/>
                </a:solidFill>
                <a:latin typeface="华文宋体" panose="02010600040101010101" charset="-122"/>
                <a:ea typeface="华文宋体" panose="02010600040101010101" charset="-122"/>
              </a:rPr>
              <a:t>将方法总结如下：</a:t>
            </a:r>
            <a:endParaRPr lang="zh-CN" altLang="en-US" sz="1800" dirty="0">
              <a:solidFill>
                <a:schemeClr val="bg1"/>
              </a:solidFill>
              <a:latin typeface="华文宋体" panose="02010600040101010101" charset="-122"/>
              <a:ea typeface="华文宋体" panose="02010600040101010101" charset="-122"/>
            </a:endParaRPr>
          </a:p>
          <a:p>
            <a:pPr marL="0" indent="0">
              <a:buNone/>
            </a:pPr>
            <a:endParaRPr lang="en-US" altLang="zh-CN" sz="1800" dirty="0">
              <a:solidFill>
                <a:schemeClr val="bg1"/>
              </a:solidFill>
              <a:latin typeface="华文宋体" panose="02010600040101010101" charset="-122"/>
              <a:ea typeface="华文宋体" panose="02010600040101010101" charset="-122"/>
            </a:endParaRPr>
          </a:p>
          <a:p>
            <a:pPr marL="0" indent="0">
              <a:buNone/>
            </a:pPr>
            <a:r>
              <a:rPr lang="en-US" altLang="zh-CN" sz="1800" dirty="0">
                <a:solidFill>
                  <a:schemeClr val="bg1"/>
                </a:solidFill>
                <a:latin typeface="华文宋体" panose="02010600040101010101" charset="-122"/>
                <a:ea typeface="华文宋体" panose="02010600040101010101" charset="-122"/>
              </a:rPr>
              <a:t>1</a:t>
            </a:r>
            <a:r>
              <a:rPr lang="zh-CN" altLang="en-US" sz="1800" dirty="0">
                <a:solidFill>
                  <a:schemeClr val="bg1"/>
                </a:solidFill>
                <a:latin typeface="华文宋体" panose="02010600040101010101" charset="-122"/>
                <a:ea typeface="华文宋体" panose="02010600040101010101" charset="-122"/>
              </a:rPr>
              <a:t>）把大段的正常</a:t>
            </a:r>
            <a:r>
              <a:rPr lang="en-GB" altLang="zh-CN" sz="1800" dirty="0" err="1">
                <a:solidFill>
                  <a:schemeClr val="bg1"/>
                </a:solidFill>
                <a:latin typeface="华文宋体" panose="02010600040101010101" charset="-122"/>
                <a:ea typeface="华文宋体" panose="02010600040101010101" charset="-122"/>
              </a:rPr>
              <a:t>api</a:t>
            </a:r>
            <a:r>
              <a:rPr lang="zh-CN" altLang="en-US" sz="1800" dirty="0">
                <a:solidFill>
                  <a:schemeClr val="bg1"/>
                </a:solidFill>
                <a:latin typeface="华文宋体" panose="02010600040101010101" charset="-122"/>
                <a:ea typeface="华文宋体" panose="02010600040101010101" charset="-122"/>
              </a:rPr>
              <a:t>指令序列加到病毒程序前面（避过一般的检测窗口）</a:t>
            </a:r>
            <a:endParaRPr lang="en-US" altLang="zh-CN" sz="1800" dirty="0">
              <a:solidFill>
                <a:schemeClr val="bg1"/>
              </a:solidFill>
              <a:latin typeface="华文宋体" panose="02010600040101010101" charset="-122"/>
              <a:ea typeface="华文宋体" panose="02010600040101010101" charset="-122"/>
            </a:endParaRPr>
          </a:p>
          <a:p>
            <a:pPr marL="0" indent="0">
              <a:buNone/>
            </a:pPr>
            <a:r>
              <a:rPr lang="en-US" altLang="zh-CN" sz="1800" dirty="0">
                <a:solidFill>
                  <a:schemeClr val="bg1"/>
                </a:solidFill>
                <a:latin typeface="华文宋体" panose="02010600040101010101" charset="-122"/>
                <a:ea typeface="华文宋体" panose="02010600040101010101" charset="-122"/>
              </a:rPr>
              <a:t>2</a:t>
            </a:r>
            <a:r>
              <a:rPr lang="zh-CN" altLang="en-US" sz="1800" dirty="0">
                <a:solidFill>
                  <a:schemeClr val="bg1"/>
                </a:solidFill>
                <a:latin typeface="华文宋体" panose="02010600040101010101" charset="-122"/>
                <a:ea typeface="华文宋体" panose="02010600040101010101" charset="-122"/>
              </a:rPr>
              <a:t>）将病毒植入到需要调用相同</a:t>
            </a:r>
            <a:r>
              <a:rPr lang="en-US" altLang="zh-CN" sz="1800" dirty="0" err="1">
                <a:solidFill>
                  <a:schemeClr val="bg1"/>
                </a:solidFill>
                <a:latin typeface="华文宋体" panose="02010600040101010101" charset="-122"/>
                <a:ea typeface="华文宋体" panose="02010600040101010101" charset="-122"/>
              </a:rPr>
              <a:t>api</a:t>
            </a:r>
            <a:r>
              <a:rPr lang="zh-CN" altLang="en-US" sz="1800" dirty="0">
                <a:solidFill>
                  <a:schemeClr val="bg1"/>
                </a:solidFill>
                <a:latin typeface="华文宋体" panose="02010600040101010101" charset="-122"/>
                <a:ea typeface="华文宋体" panose="02010600040101010101" charset="-122"/>
              </a:rPr>
              <a:t>的程序中（替身欺诈）</a:t>
            </a:r>
            <a:endParaRPr lang="en-US" altLang="zh-CN" sz="1800" dirty="0">
              <a:solidFill>
                <a:schemeClr val="bg1"/>
              </a:solidFill>
              <a:latin typeface="华文宋体" panose="02010600040101010101" charset="-122"/>
              <a:ea typeface="华文宋体" panose="02010600040101010101" charset="-122"/>
            </a:endParaRPr>
          </a:p>
          <a:p>
            <a:pPr marL="0" indent="0">
              <a:buNone/>
            </a:pPr>
            <a:r>
              <a:rPr lang="en-US" altLang="zh-CN" sz="1800" dirty="0">
                <a:solidFill>
                  <a:schemeClr val="bg1"/>
                </a:solidFill>
                <a:latin typeface="华文宋体" panose="02010600040101010101" charset="-122"/>
                <a:ea typeface="华文宋体" panose="02010600040101010101" charset="-122"/>
              </a:rPr>
              <a:t>3</a:t>
            </a:r>
            <a:r>
              <a:rPr lang="zh-CN" altLang="en-US" sz="1800" dirty="0">
                <a:solidFill>
                  <a:schemeClr val="bg1"/>
                </a:solidFill>
                <a:latin typeface="华文宋体" panose="02010600040101010101" charset="-122"/>
                <a:ea typeface="华文宋体" panose="02010600040101010101" charset="-122"/>
              </a:rPr>
              <a:t>）病毒调用的</a:t>
            </a:r>
            <a:r>
              <a:rPr lang="en-US" altLang="zh-CN" sz="1800" dirty="0" err="1">
                <a:solidFill>
                  <a:schemeClr val="bg1"/>
                </a:solidFill>
                <a:latin typeface="华文宋体" panose="02010600040101010101" charset="-122"/>
                <a:ea typeface="华文宋体" panose="02010600040101010101" charset="-122"/>
              </a:rPr>
              <a:t>api</a:t>
            </a:r>
            <a:r>
              <a:rPr lang="zh-CN" altLang="en-US" sz="1800" dirty="0">
                <a:solidFill>
                  <a:schemeClr val="bg1"/>
                </a:solidFill>
                <a:latin typeface="华文宋体" panose="02010600040101010101" charset="-122"/>
                <a:ea typeface="华文宋体" panose="02010600040101010101" charset="-122"/>
              </a:rPr>
              <a:t>不要连续地放在一起，中间插入大量正常</a:t>
            </a:r>
            <a:r>
              <a:rPr lang="en-US" altLang="zh-CN" sz="1800" dirty="0" err="1">
                <a:solidFill>
                  <a:schemeClr val="bg1"/>
                </a:solidFill>
                <a:latin typeface="华文宋体" panose="02010600040101010101" charset="-122"/>
                <a:ea typeface="华文宋体" panose="02010600040101010101" charset="-122"/>
              </a:rPr>
              <a:t>api</a:t>
            </a:r>
            <a:r>
              <a:rPr lang="zh-CN" altLang="en-US" sz="1800" dirty="0">
                <a:solidFill>
                  <a:schemeClr val="bg1"/>
                </a:solidFill>
                <a:latin typeface="华文宋体" panose="02010600040101010101" charset="-122"/>
                <a:ea typeface="华文宋体" panose="02010600040101010101" charset="-122"/>
              </a:rPr>
              <a:t>调用指令（长距离欺诈）</a:t>
            </a:r>
            <a:endParaRPr lang="zh-CN" altLang="en-US" sz="1800" dirty="0">
              <a:solidFill>
                <a:schemeClr val="bg1"/>
              </a:solidFill>
              <a:latin typeface="华文宋体" panose="02010600040101010101" charset="-122"/>
              <a:ea typeface="华文宋体" panose="02010600040101010101" charset="-122"/>
            </a:endParaRPr>
          </a:p>
          <a:p>
            <a:pPr marL="0" indent="0">
              <a:buNone/>
            </a:pPr>
            <a:endParaRPr lang="zh-CN" altLang="en-US" sz="1800" dirty="0">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0667" y="-1266825"/>
            <a:ext cx="8669868" cy="1836738"/>
          </a:xfrm>
        </p:spPr>
        <p:txBody>
          <a:bodyPr/>
          <a:lstStyle/>
          <a:p>
            <a:pPr algn="ctr"/>
            <a:r>
              <a:rPr lang="zh-CN" altLang="en-US">
                <a:latin typeface="华文宋体" panose="02010600040101010101" charset="-122"/>
                <a:ea typeface="华文宋体" panose="02010600040101010101" charset="-122"/>
                <a:sym typeface="+mn-ea"/>
              </a:rPr>
              <a:t>无监督聚类</a:t>
            </a:r>
            <a:endParaRPr lang="zh-CN" altLang="en-US">
              <a:latin typeface="华文宋体" panose="02010600040101010101" charset="-122"/>
              <a:ea typeface="华文宋体" panose="02010600040101010101" charset="-122"/>
              <a:sym typeface="+mn-ea"/>
            </a:endParaRPr>
          </a:p>
        </p:txBody>
      </p:sp>
      <p:sp>
        <p:nvSpPr>
          <p:cNvPr id="5" name="内容占位符 2"/>
          <p:cNvSpPr>
            <a:spLocks noGrp="1"/>
          </p:cNvSpPr>
          <p:nvPr/>
        </p:nvSpPr>
        <p:spPr>
          <a:xfrm>
            <a:off x="609600" y="1320165"/>
            <a:ext cx="10972800" cy="4525963"/>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en-US" altLang="zh-CN" sz="1600" dirty="0">
                <a:solidFill>
                  <a:schemeClr val="bg1"/>
                </a:solidFill>
                <a:latin typeface="华文宋体" panose="02010600040101010101" charset="-122"/>
                <a:ea typeface="华文宋体" panose="02010600040101010101" charset="-122"/>
              </a:rPr>
              <a:t>1</a:t>
            </a:r>
            <a:r>
              <a:rPr lang="zh-CN" altLang="en-US" sz="1600" dirty="0">
                <a:solidFill>
                  <a:schemeClr val="bg1"/>
                </a:solidFill>
                <a:latin typeface="华文宋体" panose="02010600040101010101" charset="-122"/>
                <a:ea typeface="华文宋体" panose="02010600040101010101" charset="-122"/>
              </a:rPr>
              <a:t>）</a:t>
            </a:r>
            <a:r>
              <a:rPr lang="zh-CN" altLang="en-US" sz="1600" dirty="0">
                <a:solidFill>
                  <a:schemeClr val="bg1"/>
                </a:solidFill>
                <a:latin typeface="华文宋体" panose="02010600040101010101" charset="-122"/>
                <a:ea typeface="华文宋体" panose="02010600040101010101" charset="-122"/>
                <a:sym typeface="+mn-ea"/>
              </a:rPr>
              <a:t>当不知道</a:t>
            </a:r>
            <a:r>
              <a:rPr lang="en-US" altLang="zh-CN" sz="1600" dirty="0">
                <a:solidFill>
                  <a:schemeClr val="bg1"/>
                </a:solidFill>
                <a:latin typeface="华文宋体" panose="02010600040101010101" charset="-122"/>
                <a:ea typeface="华文宋体" panose="02010600040101010101" charset="-122"/>
                <a:sym typeface="+mn-ea"/>
              </a:rPr>
              <a:t>Label</a:t>
            </a:r>
            <a:r>
              <a:rPr lang="zh-CN" altLang="en-US" sz="1600" dirty="0">
                <a:solidFill>
                  <a:schemeClr val="bg1"/>
                </a:solidFill>
                <a:latin typeface="华文宋体" panose="02010600040101010101" charset="-122"/>
                <a:ea typeface="华文宋体" panose="02010600040101010101" charset="-122"/>
                <a:sym typeface="+mn-ea"/>
              </a:rPr>
              <a:t>时，进行聚类，（无监督学习）</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同样的提取前文提到的特征，然后调用聚类算法</a:t>
            </a:r>
            <a:endParaRPr lang="zh-CN" altLang="en-US" sz="1600" dirty="0">
              <a:solidFill>
                <a:schemeClr val="bg1"/>
              </a:solidFill>
              <a:latin typeface="华文宋体" panose="02010600040101010101" charset="-122"/>
              <a:ea typeface="华文宋体" panose="02010600040101010101" charset="-122"/>
            </a:endParaRPr>
          </a:p>
          <a:p>
            <a:pPr marL="0" indent="0">
              <a:buNone/>
            </a:pP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en-US" altLang="zh-CN" sz="1600" dirty="0">
                <a:solidFill>
                  <a:schemeClr val="bg1"/>
                </a:solidFill>
                <a:latin typeface="华文宋体" panose="02010600040101010101" charset="-122"/>
                <a:ea typeface="华文宋体" panose="02010600040101010101" charset="-122"/>
              </a:rPr>
              <a:t>2</a:t>
            </a:r>
            <a:r>
              <a:rPr lang="zh-CN" altLang="en-US" sz="1600" dirty="0">
                <a:solidFill>
                  <a:schemeClr val="bg1"/>
                </a:solidFill>
                <a:latin typeface="华文宋体" panose="02010600040101010101" charset="-122"/>
                <a:ea typeface="华文宋体" panose="02010600040101010101" charset="-122"/>
              </a:rPr>
              <a:t>）尝试多种聚类算法</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当簇的数目需要指定时，则可以尝试</a:t>
            </a:r>
            <a:r>
              <a:rPr lang="en-US" altLang="zh-CN" sz="1600" dirty="0">
                <a:solidFill>
                  <a:schemeClr val="bg1"/>
                </a:solidFill>
                <a:latin typeface="华文宋体" panose="02010600040101010101" charset="-122"/>
                <a:ea typeface="华文宋体" panose="02010600040101010101" charset="-122"/>
              </a:rPr>
              <a:t>k  = 2</a:t>
            </a:r>
            <a:r>
              <a:rPr lang="zh-CN" altLang="en-US" sz="1600" dirty="0">
                <a:solidFill>
                  <a:schemeClr val="bg1"/>
                </a:solidFill>
                <a:latin typeface="华文宋体" panose="02010600040101010101" charset="-122"/>
                <a:ea typeface="华文宋体" panose="02010600040101010101" charset="-122"/>
              </a:rPr>
              <a:t>，</a:t>
            </a:r>
            <a:r>
              <a:rPr lang="en-US" altLang="zh-CN" sz="1600" dirty="0">
                <a:solidFill>
                  <a:schemeClr val="bg1"/>
                </a:solidFill>
                <a:latin typeface="华文宋体" panose="02010600040101010101" charset="-122"/>
                <a:ea typeface="华文宋体" panose="02010600040101010101" charset="-122"/>
              </a:rPr>
              <a:t>3</a:t>
            </a:r>
            <a:r>
              <a:rPr lang="zh-CN" altLang="en-US" sz="1600" dirty="0">
                <a:solidFill>
                  <a:schemeClr val="bg1"/>
                </a:solidFill>
                <a:latin typeface="华文宋体" panose="02010600040101010101" charset="-122"/>
                <a:ea typeface="华文宋体" panose="02010600040101010101" charset="-122"/>
              </a:rPr>
              <a:t>，</a:t>
            </a:r>
            <a:r>
              <a:rPr lang="en-US" altLang="zh-CN" sz="1600" dirty="0">
                <a:solidFill>
                  <a:schemeClr val="bg1"/>
                </a:solidFill>
                <a:latin typeface="华文宋体" panose="02010600040101010101" charset="-122"/>
                <a:ea typeface="华文宋体" panose="02010600040101010101" charset="-122"/>
              </a:rPr>
              <a:t>4</a:t>
            </a:r>
            <a:r>
              <a:rPr lang="zh-CN" altLang="en-US" sz="1600" dirty="0">
                <a:solidFill>
                  <a:schemeClr val="bg1"/>
                </a:solidFill>
                <a:latin typeface="华文宋体" panose="02010600040101010101" charset="-122"/>
                <a:ea typeface="华文宋体" panose="02010600040101010101" charset="-122"/>
              </a:rPr>
              <a:t>，</a:t>
            </a:r>
            <a:r>
              <a:rPr lang="en-US" altLang="zh-CN" sz="1600" dirty="0">
                <a:solidFill>
                  <a:schemeClr val="bg1"/>
                </a:solidFill>
                <a:latin typeface="华文宋体" panose="02010600040101010101" charset="-122"/>
                <a:ea typeface="华文宋体" panose="02010600040101010101" charset="-122"/>
              </a:rPr>
              <a:t>5</a:t>
            </a:r>
            <a:r>
              <a:rPr lang="zh-CN" altLang="en-US" sz="1600" dirty="0">
                <a:solidFill>
                  <a:schemeClr val="bg1"/>
                </a:solidFill>
                <a:latin typeface="华文宋体" panose="02010600040101010101" charset="-122"/>
                <a:ea typeface="华文宋体" panose="02010600040101010101" charset="-122"/>
              </a:rPr>
              <a:t>，</a:t>
            </a:r>
            <a:r>
              <a:rPr lang="en-US" altLang="zh-CN" sz="1600" dirty="0">
                <a:solidFill>
                  <a:schemeClr val="bg1"/>
                </a:solidFill>
                <a:latin typeface="华文宋体" panose="02010600040101010101" charset="-122"/>
                <a:ea typeface="华文宋体" panose="02010600040101010101" charset="-122"/>
              </a:rPr>
              <a:t>6</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K-Means(K均值)聚类</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基于密度的聚类方法(DBSCAN)</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用高斯混合模型（GMM）的最大期望（EM）聚类</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层次聚类</a:t>
            </a:r>
            <a:endParaRPr lang="zh-CN" altLang="en-US" sz="1600" dirty="0">
              <a:solidFill>
                <a:schemeClr val="bg1"/>
              </a:solidFill>
              <a:latin typeface="华文宋体" panose="02010600040101010101" charset="-122"/>
              <a:ea typeface="华文宋体" panose="02010600040101010101" charset="-122"/>
            </a:endParaRPr>
          </a:p>
          <a:p>
            <a:pPr marL="0" indent="0">
              <a:buNone/>
            </a:pP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en-US" altLang="zh-CN" sz="1600" dirty="0">
                <a:solidFill>
                  <a:schemeClr val="bg1"/>
                </a:solidFill>
                <a:latin typeface="华文宋体" panose="02010600040101010101" charset="-122"/>
                <a:ea typeface="华文宋体" panose="02010600040101010101" charset="-122"/>
              </a:rPr>
              <a:t>3</a:t>
            </a:r>
            <a:r>
              <a:rPr lang="zh-CN" altLang="en-US" sz="1600" dirty="0">
                <a:solidFill>
                  <a:schemeClr val="bg1"/>
                </a:solidFill>
                <a:latin typeface="华文宋体" panose="02010600040101010101" charset="-122"/>
                <a:ea typeface="华文宋体" panose="02010600040101010101" charset="-122"/>
              </a:rPr>
              <a:t>）通过计算</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Compactness(紧密性)(CP)，</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Separation(间隔性)(SP)，</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Davies-Bouldin Index(戴维森堡丁指数)(分类适确性指标)(DB)(DBI)，</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Dunn Validity Index (邓恩指数)(DVI)，</a:t>
            </a: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zh-CN" altLang="en-US" sz="1600" dirty="0">
                <a:solidFill>
                  <a:schemeClr val="bg1"/>
                </a:solidFill>
                <a:latin typeface="华文宋体" panose="02010600040101010101" charset="-122"/>
                <a:ea typeface="华文宋体" panose="02010600040101010101" charset="-122"/>
              </a:rPr>
              <a:t>等等指标对结果进行评估，</a:t>
            </a:r>
            <a:endParaRPr lang="zh-CN" altLang="en-US" sz="1600" dirty="0">
              <a:solidFill>
                <a:schemeClr val="bg1"/>
              </a:solidFill>
              <a:latin typeface="华文宋体" panose="02010600040101010101" charset="-122"/>
              <a:ea typeface="华文宋体" panose="02010600040101010101" charset="-122"/>
            </a:endParaRPr>
          </a:p>
          <a:p>
            <a:pPr marL="0" indent="0">
              <a:buNone/>
            </a:pPr>
            <a:endParaRPr lang="zh-CN" altLang="en-US" sz="1600" dirty="0">
              <a:solidFill>
                <a:schemeClr val="bg1"/>
              </a:solidFill>
              <a:latin typeface="华文宋体" panose="02010600040101010101" charset="-122"/>
              <a:ea typeface="华文宋体" panose="02010600040101010101" charset="-122"/>
            </a:endParaRPr>
          </a:p>
          <a:p>
            <a:pPr marL="0" indent="0">
              <a:buNone/>
            </a:pPr>
            <a:r>
              <a:rPr lang="en-US" altLang="zh-CN" sz="1600" dirty="0">
                <a:solidFill>
                  <a:schemeClr val="bg1"/>
                </a:solidFill>
                <a:latin typeface="华文宋体" panose="02010600040101010101" charset="-122"/>
                <a:ea typeface="华文宋体" panose="02010600040101010101" charset="-122"/>
              </a:rPr>
              <a:t>4</a:t>
            </a:r>
            <a:r>
              <a:rPr lang="zh-CN" altLang="en-US" sz="1600" dirty="0">
                <a:solidFill>
                  <a:schemeClr val="bg1"/>
                </a:solidFill>
                <a:latin typeface="华文宋体" panose="02010600040101010101" charset="-122"/>
                <a:ea typeface="华文宋体" panose="02010600040101010101" charset="-122"/>
              </a:rPr>
              <a:t>）还可以通过</a:t>
            </a:r>
            <a:r>
              <a:rPr lang="en-US" altLang="zh-CN" sz="1600" dirty="0">
                <a:solidFill>
                  <a:schemeClr val="bg1"/>
                </a:solidFill>
                <a:latin typeface="华文宋体" panose="02010600040101010101" charset="-122"/>
                <a:ea typeface="华文宋体" panose="02010600040101010101" charset="-122"/>
              </a:rPr>
              <a:t>PCA</a:t>
            </a:r>
            <a:r>
              <a:rPr lang="zh-CN" altLang="en-US" sz="1600" dirty="0">
                <a:solidFill>
                  <a:schemeClr val="bg1"/>
                </a:solidFill>
                <a:latin typeface="华文宋体" panose="02010600040101010101" charset="-122"/>
                <a:ea typeface="华文宋体" panose="02010600040101010101" charset="-122"/>
              </a:rPr>
              <a:t>将维度将为</a:t>
            </a:r>
            <a:r>
              <a:rPr lang="en-US" altLang="zh-CN" sz="1600" dirty="0">
                <a:solidFill>
                  <a:schemeClr val="bg1"/>
                </a:solidFill>
                <a:latin typeface="华文宋体" panose="02010600040101010101" charset="-122"/>
                <a:ea typeface="华文宋体" panose="02010600040101010101" charset="-122"/>
              </a:rPr>
              <a:t>2</a:t>
            </a:r>
            <a:r>
              <a:rPr lang="zh-CN" altLang="en-US" sz="1600" dirty="0">
                <a:solidFill>
                  <a:schemeClr val="bg1"/>
                </a:solidFill>
                <a:latin typeface="华文宋体" panose="02010600040101010101" charset="-122"/>
                <a:ea typeface="华文宋体" panose="02010600040101010101" charset="-122"/>
              </a:rPr>
              <a:t>维或者</a:t>
            </a:r>
            <a:r>
              <a:rPr lang="en-US" altLang="zh-CN" sz="1600" dirty="0">
                <a:solidFill>
                  <a:schemeClr val="bg1"/>
                </a:solidFill>
                <a:latin typeface="华文宋体" panose="02010600040101010101" charset="-122"/>
                <a:ea typeface="华文宋体" panose="02010600040101010101" charset="-122"/>
              </a:rPr>
              <a:t>3</a:t>
            </a:r>
            <a:r>
              <a:rPr lang="zh-CN" altLang="en-US" sz="1600" dirty="0">
                <a:solidFill>
                  <a:schemeClr val="bg1"/>
                </a:solidFill>
                <a:latin typeface="华文宋体" panose="02010600040101010101" charset="-122"/>
                <a:ea typeface="华文宋体" panose="02010600040101010101" charset="-122"/>
              </a:rPr>
              <a:t>维，然后将聚类的结果进行可视化分析。</a:t>
            </a:r>
            <a:endParaRPr lang="zh-CN" altLang="en-US" sz="1600" dirty="0">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p:nvPr/>
        </p:nvSpPr>
        <p:spPr>
          <a:xfrm>
            <a:off x="8558847" y="5496458"/>
            <a:ext cx="2949575" cy="789305"/>
          </a:xfrm>
          <a:prstGeom prst="rect">
            <a:avLst/>
          </a:prstGeom>
          <a:ln w="12700">
            <a:miter lim="400000"/>
          </a:ln>
        </p:spPr>
        <p:txBody>
          <a:bodyPr wrap="none" lIns="25400" tIns="25400" rIns="25400" bIns="25400" anchor="ctr">
            <a:spAutoFit/>
          </a:bodyPr>
          <a:lstStyle>
            <a:lvl1pPr>
              <a:lnSpc>
                <a:spcPct val="120000"/>
              </a:lnSpc>
              <a:defRPr sz="4000" spc="79">
                <a:solidFill>
                  <a:srgbClr val="FFFFFF"/>
                </a:solidFill>
                <a:latin typeface="FZLanTingHei-L-GBK"/>
                <a:ea typeface="FZLanTingHei-L-GBK"/>
                <a:cs typeface="FZLanTingHei-L-GBK"/>
                <a:sym typeface="FZLanTingHei-L-GBK"/>
              </a:defRPr>
            </a:lvl1pPr>
          </a:lstStyle>
          <a:p>
            <a:pPr algn="ctr"/>
            <a:r>
              <a:rPr lang="zh-CN" altLang="en-US" sz="2000">
                <a:sym typeface="+mn-ea"/>
              </a:rPr>
              <a:t>钟润兴，高志锋，蔡恒兴</a:t>
            </a:r>
            <a:endParaRPr lang="zh-CN" altLang="en-US" sz="2000"/>
          </a:p>
          <a:p>
            <a:pPr algn="ctr"/>
            <a:r>
              <a:rPr lang="en-US" altLang="zh-CN" sz="2000">
                <a:sym typeface="+mn-ea"/>
              </a:rPr>
              <a:t>2018</a:t>
            </a:r>
            <a:r>
              <a:rPr lang="zh-CN" altLang="en-US" sz="2000">
                <a:sym typeface="+mn-ea"/>
              </a:rPr>
              <a:t>年</a:t>
            </a:r>
            <a:r>
              <a:rPr lang="en-US" altLang="zh-CN" sz="2000">
                <a:sym typeface="+mn-ea"/>
              </a:rPr>
              <a:t>09</a:t>
            </a:r>
            <a:r>
              <a:rPr lang="zh-CN" altLang="en-US" sz="2000">
                <a:sym typeface="+mn-ea"/>
              </a:rPr>
              <a:t>月</a:t>
            </a:r>
            <a:endParaRPr lang="zh-CN" altLang="en-US" sz="2000">
              <a:sym typeface="+mn-ea"/>
            </a:endParaRPr>
          </a:p>
        </p:txBody>
      </p:sp>
      <p:sp>
        <p:nvSpPr>
          <p:cNvPr id="2" name="Shape 127"/>
          <p:cNvSpPr/>
          <p:nvPr/>
        </p:nvSpPr>
        <p:spPr>
          <a:xfrm>
            <a:off x="4189413" y="444872"/>
            <a:ext cx="3813175" cy="1112520"/>
          </a:xfrm>
          <a:prstGeom prst="rect">
            <a:avLst/>
          </a:prstGeom>
          <a:ln w="12700">
            <a:miter lim="400000"/>
          </a:ln>
        </p:spPr>
        <p:txBody>
          <a:bodyPr wrap="none" lIns="25400" tIns="25400" rIns="25400" bIns="25400" anchor="ctr">
            <a:spAutoFit/>
          </a:bodyPr>
          <a:lstStyle>
            <a:lvl1pPr>
              <a:lnSpc>
                <a:spcPct val="120000"/>
              </a:lnSpc>
              <a:defRPr sz="8800" spc="176">
                <a:solidFill>
                  <a:srgbClr val="FFFFFF"/>
                </a:solidFill>
                <a:latin typeface="FZLanTingHei-M-GBK"/>
                <a:ea typeface="FZLanTingHei-M-GBK"/>
                <a:cs typeface="FZLanTingHei-M-GBK"/>
                <a:sym typeface="FZLanTingHei-M-GBK"/>
              </a:defRPr>
            </a:lvl1pPr>
          </a:lstStyle>
          <a:p>
            <a:pPr algn="ctr"/>
            <a:r>
              <a:rPr lang="zh-CN" altLang="en-US" sz="5750">
                <a:sym typeface="+mn-ea"/>
              </a:rPr>
              <a:t>中秋快乐！</a:t>
            </a:r>
            <a:endParaRPr lang="zh-CN" altLang="en-US" sz="5750">
              <a:sym typeface="+mn-ea"/>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 name="Shape 131"/>
          <p:cNvSpPr/>
          <p:nvPr/>
        </p:nvSpPr>
        <p:spPr>
          <a:xfrm>
            <a:off x="888746" y="805349"/>
            <a:ext cx="1797050" cy="657860"/>
          </a:xfrm>
          <a:prstGeom prst="rect">
            <a:avLst/>
          </a:prstGeom>
          <a:ln w="12700">
            <a:miter lim="400000"/>
          </a:ln>
        </p:spPr>
        <p:txBody>
          <a:bodyPr wrap="none" lIns="21166" tIns="21166" rIns="21166" bIns="21166"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altLang="en-US" sz="3335">
                <a:solidFill>
                  <a:schemeClr val="bg1"/>
                </a:solidFill>
              </a:rPr>
              <a:t>团队成员</a:t>
            </a:r>
            <a:endParaRPr lang="zh-CN" altLang="en-US" sz="3335">
              <a:solidFill>
                <a:schemeClr val="bg1"/>
              </a:solidFill>
            </a:endParaRPr>
          </a:p>
        </p:txBody>
      </p:sp>
      <p:sp>
        <p:nvSpPr>
          <p:cNvPr id="2" name="文本框 1"/>
          <p:cNvSpPr txBox="1"/>
          <p:nvPr/>
        </p:nvSpPr>
        <p:spPr>
          <a:xfrm>
            <a:off x="697707" y="1543580"/>
            <a:ext cx="8645525" cy="58610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22576" tIns="22576" rIns="22576" bIns="22576" numCol="1" spcCol="38100" rtlCol="0" anchor="ctr" forceAA="0" upright="0">
            <a:spAutoFit/>
          </a:bodyPr>
          <a:p>
            <a:pPr marL="0" marR="0" indent="0" algn="l" defTabSz="488950" rtl="0" fontAlgn="auto" latinLnBrk="0" hangingPunct="0">
              <a:lnSpc>
                <a:spcPct val="100000"/>
              </a:lnSpc>
              <a:spcBef>
                <a:spcPts val="0"/>
              </a:spcBef>
              <a:spcAft>
                <a:spcPts val="0"/>
              </a:spcAft>
              <a:buClrTx/>
              <a:buSzTx/>
              <a:buFontTx/>
              <a:buNone/>
            </a:pPr>
            <a:r>
              <a:rPr lang="zh-CN" altLang="en-US" dirty="0">
                <a:solidFill>
                  <a:schemeClr val="bg1"/>
                </a:solidFill>
                <a:latin typeface="华文宋体" panose="02010600040101010101" charset="-122"/>
                <a:ea typeface="华文宋体" panose="02010600040101010101" charset="-122"/>
                <a:sym typeface="+mn-ea"/>
              </a:rPr>
              <a:t>钟润兴，第四范式，机器学习算法工程师</a:t>
            </a:r>
            <a:endParaRPr lang="en-US" altLang="zh-CN"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2017</a:t>
            </a:r>
            <a:r>
              <a:rPr lang="zh-CN" altLang="en-US" dirty="0">
                <a:solidFill>
                  <a:schemeClr val="bg1"/>
                </a:solidFill>
                <a:latin typeface="华文宋体" panose="02010600040101010101" charset="-122"/>
                <a:ea typeface="华文宋体" panose="02010600040101010101" charset="-122"/>
                <a:sym typeface="+mn-ea"/>
              </a:rPr>
              <a:t>年</a:t>
            </a:r>
            <a:r>
              <a:rPr lang="en-US" altLang="zh-CN" dirty="0">
                <a:solidFill>
                  <a:schemeClr val="bg1"/>
                </a:solidFill>
                <a:latin typeface="华文宋体" panose="02010600040101010101" charset="-122"/>
                <a:ea typeface="华文宋体" panose="02010600040101010101" charset="-122"/>
                <a:sym typeface="+mn-ea"/>
              </a:rPr>
              <a:t>KDD CUP</a:t>
            </a:r>
            <a:r>
              <a:rPr lang="zh-CN" altLang="en-US" dirty="0">
                <a:solidFill>
                  <a:schemeClr val="bg1"/>
                </a:solidFill>
                <a:latin typeface="华文宋体" panose="02010600040101010101" charset="-122"/>
                <a:ea typeface="华文宋体" panose="02010600040101010101" charset="-122"/>
                <a:sym typeface="+mn-ea"/>
              </a:rPr>
              <a:t>季军</a:t>
            </a:r>
            <a:endParaRPr lang="zh-CN" altLang="en-US" dirty="0">
              <a:solidFill>
                <a:schemeClr val="bg1"/>
              </a:solidFill>
              <a:latin typeface="华文宋体" panose="02010600040101010101" charset="-122"/>
              <a:ea typeface="华文宋体" panose="02010600040101010101" charset="-122"/>
              <a:sym typeface="+mn-ea"/>
            </a:endParaRPr>
          </a:p>
          <a:p>
            <a:pPr marL="457200" marR="0" lvl="1" indent="0" algn="l" rtl="0" fontAlgn="auto" latinLnBrk="0">
              <a:lnSpc>
                <a:spcPct val="100000"/>
              </a:lnSpc>
              <a:buNone/>
            </a:pPr>
            <a:r>
              <a:rPr lang="zh-CN" altLang="en-US" dirty="0">
                <a:solidFill>
                  <a:schemeClr val="bg1"/>
                </a:solidFill>
                <a:latin typeface="华文宋体" panose="02010600040101010101" charset="-122"/>
                <a:ea typeface="华文宋体" panose="02010600040101010101" charset="-122"/>
                <a:sym typeface="+mn-ea"/>
              </a:rPr>
              <a:t>阿里巴巴天池大数据竞赛大航杯第</a:t>
            </a:r>
            <a:r>
              <a:rPr lang="en-US" altLang="zh-CN" dirty="0">
                <a:solidFill>
                  <a:schemeClr val="bg1"/>
                </a:solidFill>
                <a:latin typeface="华文宋体" panose="02010600040101010101" charset="-122"/>
                <a:ea typeface="华文宋体" panose="02010600040101010101" charset="-122"/>
                <a:sym typeface="+mn-ea"/>
              </a:rPr>
              <a:t>1</a:t>
            </a:r>
            <a:r>
              <a:rPr lang="zh-CN" altLang="en-US" dirty="0">
                <a:solidFill>
                  <a:schemeClr val="bg1"/>
                </a:solidFill>
                <a:latin typeface="华文宋体" panose="02010600040101010101" charset="-122"/>
                <a:ea typeface="华文宋体" panose="02010600040101010101" charset="-122"/>
                <a:sym typeface="+mn-ea"/>
              </a:rPr>
              <a:t>赛季第</a:t>
            </a:r>
            <a:r>
              <a:rPr lang="en-US" altLang="zh-CN" dirty="0">
                <a:solidFill>
                  <a:schemeClr val="bg1"/>
                </a:solidFill>
                <a:latin typeface="华文宋体" panose="02010600040101010101" charset="-122"/>
                <a:ea typeface="华文宋体" panose="02010600040101010101" charset="-122"/>
                <a:sym typeface="+mn-ea"/>
              </a:rPr>
              <a:t>3</a:t>
            </a:r>
            <a:r>
              <a:rPr lang="zh-CN" altLang="en-US" dirty="0">
                <a:solidFill>
                  <a:schemeClr val="bg1"/>
                </a:solidFill>
                <a:latin typeface="华文宋体" panose="02010600040101010101" charset="-122"/>
                <a:ea typeface="华文宋体" panose="02010600040101010101" charset="-122"/>
                <a:sym typeface="+mn-ea"/>
              </a:rPr>
              <a:t>名，第</a:t>
            </a:r>
            <a:r>
              <a:rPr lang="en-US" altLang="zh-CN" dirty="0">
                <a:solidFill>
                  <a:schemeClr val="bg1"/>
                </a:solidFill>
                <a:latin typeface="华文宋体" panose="02010600040101010101" charset="-122"/>
                <a:ea typeface="华文宋体" panose="02010600040101010101" charset="-122"/>
                <a:sym typeface="+mn-ea"/>
              </a:rPr>
              <a:t>2</a:t>
            </a:r>
            <a:r>
              <a:rPr lang="zh-CN" altLang="en-US" dirty="0">
                <a:solidFill>
                  <a:schemeClr val="bg1"/>
                </a:solidFill>
                <a:latin typeface="华文宋体" panose="02010600040101010101" charset="-122"/>
                <a:ea typeface="华文宋体" panose="02010600040101010101" charset="-122"/>
                <a:sym typeface="+mn-ea"/>
              </a:rPr>
              <a:t>赛季第</a:t>
            </a:r>
            <a:r>
              <a:rPr lang="en-US" altLang="zh-CN" dirty="0">
                <a:solidFill>
                  <a:schemeClr val="bg1"/>
                </a:solidFill>
                <a:latin typeface="华文宋体" panose="02010600040101010101" charset="-122"/>
                <a:ea typeface="华文宋体" panose="02010600040101010101" charset="-122"/>
                <a:sym typeface="+mn-ea"/>
              </a:rPr>
              <a:t>5</a:t>
            </a:r>
            <a:r>
              <a:rPr lang="zh-CN" altLang="en-US" dirty="0">
                <a:solidFill>
                  <a:schemeClr val="bg1"/>
                </a:solidFill>
                <a:latin typeface="华文宋体" panose="02010600040101010101" charset="-122"/>
                <a:ea typeface="华文宋体" panose="02010600040101010101" charset="-122"/>
                <a:sym typeface="+mn-ea"/>
              </a:rPr>
              <a:t>名</a:t>
            </a:r>
            <a:endParaRPr lang="zh-CN" altLang="en-US"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r>
              <a:rPr lang="zh-CN" altLang="en-US" dirty="0">
                <a:solidFill>
                  <a:schemeClr val="bg1"/>
                </a:solidFill>
                <a:latin typeface="华文宋体" panose="02010600040101010101" charset="-122"/>
                <a:ea typeface="华文宋体" panose="02010600040101010101" charset="-122"/>
                <a:sym typeface="+mn-ea"/>
              </a:rPr>
              <a:t>第</a:t>
            </a:r>
            <a:r>
              <a:rPr lang="en-US" altLang="zh-CN" dirty="0">
                <a:solidFill>
                  <a:schemeClr val="bg1"/>
                </a:solidFill>
                <a:latin typeface="华文宋体" panose="02010600040101010101" charset="-122"/>
                <a:ea typeface="华文宋体" panose="02010600040101010101" charset="-122"/>
                <a:sym typeface="+mn-ea"/>
              </a:rPr>
              <a:t>18</a:t>
            </a:r>
            <a:r>
              <a:rPr lang="zh-CN" altLang="en-US" dirty="0">
                <a:solidFill>
                  <a:schemeClr val="bg1"/>
                </a:solidFill>
                <a:latin typeface="华文宋体" panose="02010600040101010101" charset="-122"/>
                <a:ea typeface="华文宋体" panose="02010600040101010101" charset="-122"/>
                <a:sym typeface="+mn-ea"/>
              </a:rPr>
              <a:t>界荷兰国际奥林匹克计算机博弈锦标赛亚马逊棋，铜牌</a:t>
            </a:r>
            <a:endParaRPr lang="en-US" altLang="zh-CN"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CSDN2014</a:t>
            </a:r>
            <a:r>
              <a:rPr lang="zh-CN" altLang="en-US" dirty="0">
                <a:solidFill>
                  <a:schemeClr val="bg1"/>
                </a:solidFill>
                <a:latin typeface="华文宋体" panose="02010600040101010101" charset="-122"/>
                <a:ea typeface="华文宋体" panose="02010600040101010101" charset="-122"/>
                <a:sym typeface="+mn-ea"/>
              </a:rPr>
              <a:t>在线编程挑战赛冠军</a:t>
            </a:r>
            <a:endParaRPr lang="zh-CN" altLang="en-US"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endParaRPr lang="zh-CN" altLang="en-US" dirty="0">
              <a:solidFill>
                <a:schemeClr val="bg1"/>
              </a:solidFill>
              <a:latin typeface="华文宋体" panose="02010600040101010101" charset="-122"/>
              <a:ea typeface="华文宋体" panose="02010600040101010101" charset="-122"/>
            </a:endParaRPr>
          </a:p>
          <a:p>
            <a:pPr marL="0" marR="0" indent="0" algn="l" defTabSz="488950" rtl="0" fontAlgn="auto" latinLnBrk="0" hangingPunct="0">
              <a:lnSpc>
                <a:spcPct val="100000"/>
              </a:lnSpc>
              <a:spcBef>
                <a:spcPts val="0"/>
              </a:spcBef>
              <a:spcAft>
                <a:spcPts val="0"/>
              </a:spcAft>
              <a:buClrTx/>
              <a:buSzTx/>
              <a:buFontTx/>
              <a:buNone/>
            </a:pPr>
            <a:r>
              <a:rPr lang="zh-CN" altLang="en-US" dirty="0">
                <a:solidFill>
                  <a:schemeClr val="bg1"/>
                </a:solidFill>
                <a:latin typeface="华文宋体" panose="02010600040101010101" charset="-122"/>
                <a:ea typeface="华文宋体" panose="02010600040101010101" charset="-122"/>
                <a:sym typeface="+mn-ea"/>
              </a:rPr>
              <a:t>高志锋，微软，机器学习算法工程师</a:t>
            </a:r>
            <a:endParaRPr lang="zh-CN" altLang="en-US"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Kaggle GrandMaster</a:t>
            </a:r>
            <a:endParaRPr lang="en-US" altLang="zh-CN"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2017</a:t>
            </a:r>
            <a:r>
              <a:rPr lang="zh-CN" altLang="en-US" dirty="0">
                <a:solidFill>
                  <a:schemeClr val="bg1"/>
                </a:solidFill>
                <a:latin typeface="华文宋体" panose="02010600040101010101" charset="-122"/>
                <a:ea typeface="华文宋体" panose="02010600040101010101" charset="-122"/>
                <a:sym typeface="+mn-ea"/>
              </a:rPr>
              <a:t>年</a:t>
            </a:r>
            <a:r>
              <a:rPr lang="en-US" altLang="zh-CN" dirty="0">
                <a:solidFill>
                  <a:schemeClr val="bg1"/>
                </a:solidFill>
                <a:latin typeface="华文宋体" panose="02010600040101010101" charset="-122"/>
                <a:ea typeface="华文宋体" panose="02010600040101010101" charset="-122"/>
                <a:sym typeface="+mn-ea"/>
              </a:rPr>
              <a:t>KDD CUP</a:t>
            </a:r>
            <a:r>
              <a:rPr lang="zh-CN" altLang="en-US" dirty="0">
                <a:solidFill>
                  <a:schemeClr val="bg1"/>
                </a:solidFill>
                <a:latin typeface="华文宋体" panose="02010600040101010101" charset="-122"/>
                <a:ea typeface="华文宋体" panose="02010600040101010101" charset="-122"/>
                <a:sym typeface="+mn-ea"/>
              </a:rPr>
              <a:t>季军</a:t>
            </a:r>
            <a:endParaRPr lang="zh-CN" altLang="en-US"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2017 ‘智慧中国杯’全国大数据创新应用大赛交通赛冠军，金融赛冠军，教育赛亚军</a:t>
            </a:r>
            <a:endParaRPr lang="en-US" altLang="zh-CN" dirty="0">
              <a:solidFill>
                <a:schemeClr val="bg1"/>
              </a:solidFill>
              <a:latin typeface="华文宋体" panose="02010600040101010101" charset="-122"/>
              <a:ea typeface="华文宋体" panose="02010600040101010101" charset="-122"/>
              <a:sym typeface="+mn-ea"/>
            </a:endParaRPr>
          </a:p>
          <a:p>
            <a:pPr marL="457200" marR="0" lvl="1"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2018</a:t>
            </a:r>
            <a:r>
              <a:rPr lang="zh-CN" altLang="en-US" dirty="0">
                <a:solidFill>
                  <a:schemeClr val="bg1"/>
                </a:solidFill>
                <a:latin typeface="华文宋体" panose="02010600040101010101" charset="-122"/>
                <a:ea typeface="华文宋体" panose="02010600040101010101" charset="-122"/>
                <a:sym typeface="+mn-ea"/>
              </a:rPr>
              <a:t>年深圳医疗健康大数据创新应用国际大赛冠军</a:t>
            </a:r>
            <a:endParaRPr lang="en-US" altLang="zh-CN" dirty="0">
              <a:solidFill>
                <a:schemeClr val="bg1"/>
              </a:solidFill>
              <a:latin typeface="华文宋体" panose="02010600040101010101" charset="-122"/>
              <a:ea typeface="华文宋体" panose="02010600040101010101" charset="-122"/>
              <a:sym typeface="+mn-ea"/>
            </a:endParaRPr>
          </a:p>
          <a:p>
            <a:pPr marL="457200" marR="0" lvl="1" indent="0" algn="l" rtl="0" fontAlgn="auto" latinLnBrk="0">
              <a:lnSpc>
                <a:spcPct val="100000"/>
              </a:lnSpc>
              <a:buNone/>
            </a:pPr>
            <a:endParaRPr lang="en-US" altLang="zh-CN" dirty="0">
              <a:solidFill>
                <a:schemeClr val="bg1"/>
              </a:solidFill>
              <a:latin typeface="华文宋体" panose="02010600040101010101" charset="-122"/>
              <a:ea typeface="华文宋体" panose="02010600040101010101" charset="-122"/>
            </a:endParaRPr>
          </a:p>
          <a:p>
            <a:pPr marL="0" marR="0" indent="0" algn="l" defTabSz="488950" rtl="0" fontAlgn="auto" latinLnBrk="0" hangingPunct="0">
              <a:lnSpc>
                <a:spcPct val="100000"/>
              </a:lnSpc>
              <a:spcBef>
                <a:spcPts val="0"/>
              </a:spcBef>
              <a:spcAft>
                <a:spcPts val="0"/>
              </a:spcAft>
              <a:buClrTx/>
              <a:buSzTx/>
              <a:buFontTx/>
              <a:buNone/>
            </a:pPr>
            <a:r>
              <a:rPr lang="zh-CN" altLang="en-US" dirty="0">
                <a:solidFill>
                  <a:schemeClr val="bg1"/>
                </a:solidFill>
                <a:latin typeface="华文宋体" panose="02010600040101010101" charset="-122"/>
                <a:ea typeface="华文宋体" panose="02010600040101010101" charset="-122"/>
                <a:sym typeface="+mn-ea"/>
              </a:rPr>
              <a:t>蔡恒兴，滴滴出行，机器学习算法工程师，香港理工大学助理研究员</a:t>
            </a:r>
            <a:endParaRPr lang="zh-CN" altLang="en-US" dirty="0">
              <a:solidFill>
                <a:schemeClr val="bg1"/>
              </a:solidFill>
              <a:latin typeface="华文宋体" panose="02010600040101010101" charset="-122"/>
              <a:ea typeface="华文宋体" panose="02010600040101010101" charset="-122"/>
            </a:endParaRPr>
          </a:p>
          <a:p>
            <a:pPr marL="457200" marR="0" lvl="2"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2017</a:t>
            </a:r>
            <a:r>
              <a:rPr lang="zh-CN" altLang="en-US" dirty="0">
                <a:solidFill>
                  <a:schemeClr val="bg1"/>
                </a:solidFill>
                <a:latin typeface="华文宋体" panose="02010600040101010101" charset="-122"/>
                <a:ea typeface="华文宋体" panose="02010600040101010101" charset="-122"/>
                <a:sym typeface="+mn-ea"/>
              </a:rPr>
              <a:t>年</a:t>
            </a:r>
            <a:r>
              <a:rPr lang="en-US" altLang="zh-CN" dirty="0">
                <a:solidFill>
                  <a:schemeClr val="bg1"/>
                </a:solidFill>
                <a:latin typeface="华文宋体" panose="02010600040101010101" charset="-122"/>
                <a:ea typeface="华文宋体" panose="02010600040101010101" charset="-122"/>
                <a:sym typeface="+mn-ea"/>
              </a:rPr>
              <a:t>KDD CUP</a:t>
            </a:r>
            <a:r>
              <a:rPr lang="zh-CN" altLang="en-US" dirty="0">
                <a:solidFill>
                  <a:schemeClr val="bg1"/>
                </a:solidFill>
                <a:latin typeface="华文宋体" panose="02010600040101010101" charset="-122"/>
                <a:ea typeface="华文宋体" panose="02010600040101010101" charset="-122"/>
                <a:sym typeface="+mn-ea"/>
              </a:rPr>
              <a:t>季军</a:t>
            </a:r>
            <a:endParaRPr lang="zh-CN" altLang="en-US" dirty="0">
              <a:solidFill>
                <a:schemeClr val="bg1"/>
              </a:solidFill>
              <a:latin typeface="华文宋体" panose="02010600040101010101" charset="-122"/>
              <a:ea typeface="华文宋体" panose="02010600040101010101" charset="-122"/>
              <a:sym typeface="+mn-ea"/>
            </a:endParaRPr>
          </a:p>
          <a:p>
            <a:pPr marL="457200" marR="0" lvl="2"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2018</a:t>
            </a:r>
            <a:r>
              <a:rPr lang="zh-CN" altLang="en-US" dirty="0">
                <a:solidFill>
                  <a:schemeClr val="bg1"/>
                </a:solidFill>
                <a:latin typeface="华文宋体" panose="02010600040101010101" charset="-122"/>
                <a:ea typeface="华文宋体" panose="02010600040101010101" charset="-122"/>
                <a:sym typeface="+mn-ea"/>
              </a:rPr>
              <a:t>年</a:t>
            </a:r>
            <a:r>
              <a:rPr lang="en-US" altLang="zh-CN" dirty="0">
                <a:solidFill>
                  <a:schemeClr val="bg1"/>
                </a:solidFill>
                <a:latin typeface="华文宋体" panose="02010600040101010101" charset="-122"/>
                <a:ea typeface="华文宋体" panose="02010600040101010101" charset="-122"/>
                <a:sym typeface="+mn-ea"/>
              </a:rPr>
              <a:t>KDD CUP</a:t>
            </a:r>
            <a:r>
              <a:rPr lang="zh-CN" altLang="en-US" dirty="0">
                <a:solidFill>
                  <a:schemeClr val="bg1"/>
                </a:solidFill>
                <a:latin typeface="华文宋体" panose="02010600040101010101" charset="-122"/>
                <a:ea typeface="华文宋体" panose="02010600040101010101" charset="-122"/>
                <a:sym typeface="+mn-ea"/>
              </a:rPr>
              <a:t>季军</a:t>
            </a:r>
            <a:endParaRPr lang="zh-CN" altLang="en-US"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Kaggle Master</a:t>
            </a:r>
            <a:endParaRPr lang="en-US" altLang="zh-CN"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2017 ‘智慧中国杯’全国大数据创新应用大赛交通赛冠军，金融赛冠军，教育赛亚军</a:t>
            </a:r>
            <a:endParaRPr lang="en-US" altLang="zh-CN"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r>
              <a:rPr lang="en-US" altLang="zh-CN" dirty="0">
                <a:solidFill>
                  <a:schemeClr val="bg1"/>
                </a:solidFill>
                <a:latin typeface="华文宋体" panose="02010600040101010101" charset="-122"/>
                <a:ea typeface="华文宋体" panose="02010600040101010101" charset="-122"/>
                <a:sym typeface="+mn-ea"/>
              </a:rPr>
              <a:t>2016 携程大数据算法竞赛——三个渠道产量预测冠军</a:t>
            </a:r>
            <a:endParaRPr lang="en-US" altLang="zh-CN" dirty="0">
              <a:solidFill>
                <a:schemeClr val="bg1"/>
              </a:solidFill>
              <a:latin typeface="华文宋体" panose="02010600040101010101" charset="-122"/>
              <a:ea typeface="华文宋体" panose="02010600040101010101" charset="-122"/>
            </a:endParaRPr>
          </a:p>
          <a:p>
            <a:pPr marL="457200" marR="0" lvl="1" indent="0" algn="l" rtl="0" fontAlgn="auto" latinLnBrk="0">
              <a:lnSpc>
                <a:spcPct val="100000"/>
              </a:lnSpc>
              <a:buNone/>
            </a:pPr>
            <a:endParaRPr lang="en-US" altLang="zh-CN" dirty="0">
              <a:solidFill>
                <a:schemeClr val="bg1"/>
              </a:solidFill>
              <a:latin typeface="华文宋体" panose="02010600040101010101" charset="-122"/>
              <a:ea typeface="华文宋体" panose="02010600040101010101" charset="-122"/>
            </a:endParaRPr>
          </a:p>
          <a:p>
            <a:pPr marL="0" marR="0" indent="0" algn="l" rtl="0" fontAlgn="auto" latinLnBrk="0">
              <a:lnSpc>
                <a:spcPct val="100000"/>
              </a:lnSpc>
              <a:buNone/>
            </a:pPr>
            <a:endParaRPr lang="en-US" altLang="zh-CN" dirty="0">
              <a:solidFill>
                <a:schemeClr val="bg1"/>
              </a:solidFill>
              <a:latin typeface="华文宋体" panose="02010600040101010101" charset="-122"/>
              <a:ea typeface="华文宋体" panose="02010600040101010101" charset="-122"/>
            </a:endParaRPr>
          </a:p>
          <a:p>
            <a:pPr marL="0" marR="0" indent="0" algn="l" defTabSz="488950" rtl="0" fontAlgn="auto" latinLnBrk="0" hangingPunct="0">
              <a:lnSpc>
                <a:spcPct val="100000"/>
              </a:lnSpc>
              <a:spcBef>
                <a:spcPts val="0"/>
              </a:spcBef>
              <a:spcAft>
                <a:spcPts val="0"/>
              </a:spcAft>
              <a:buClrTx/>
              <a:buSzTx/>
              <a:buFontTx/>
              <a:buNone/>
            </a:pPr>
            <a:endParaRPr kumimoji="0" lang="en-US" altLang="zh-CN" b="0" i="0" u="none" strike="noStrike" cap="none" spc="0" normalizeH="0" baseline="0" dirty="0">
              <a:ln>
                <a:noFill/>
              </a:ln>
              <a:solidFill>
                <a:schemeClr val="bg1"/>
              </a:solidFill>
              <a:effectLst/>
              <a:uFillTx/>
              <a:latin typeface="华文宋体" panose="02010600040101010101" charset="-122"/>
              <a:ea typeface="华文宋体" panose="02010600040101010101" charset="-122"/>
              <a:cs typeface="+mj-cs"/>
              <a:sym typeface="Microsoft YaHei"/>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副标题 7"/>
          <p:cNvSpPr>
            <a:spLocks noGrp="1"/>
          </p:cNvSpPr>
          <p:nvPr>
            <p:ph type="subTitle" idx="1"/>
          </p:nvPr>
        </p:nvSpPr>
        <p:spPr/>
        <p:txBody>
          <a:bodyPr/>
          <a:p>
            <a:endParaRPr lang="zh-CN" altLang="en-US"/>
          </a:p>
        </p:txBody>
      </p:sp>
      <p:sp>
        <p:nvSpPr>
          <p:cNvPr id="156" name="Shape 156"/>
          <p:cNvSpPr/>
          <p:nvPr/>
        </p:nvSpPr>
        <p:spPr>
          <a:xfrm>
            <a:off x="3568721" y="2751639"/>
            <a:ext cx="1224155" cy="1224155"/>
          </a:xfrm>
          <a:prstGeom prst="ellipse">
            <a:avLst/>
          </a:prstGeom>
          <a:solidFill>
            <a:srgbClr val="373D41">
              <a:alpha val="5000"/>
            </a:srgbClr>
          </a:solidFill>
          <a:ln w="12700">
            <a:miter lim="400000"/>
          </a:ln>
        </p:spPr>
        <p:txBody>
          <a:bodyPr lIns="25400" tIns="25400" rIns="25400" bIns="25400" anchor="ctr"/>
          <a:lstStyle/>
          <a:p>
            <a:pPr>
              <a:defRPr sz="3200"/>
            </a:pPr>
            <a:endParaRPr sz="1600"/>
          </a:p>
        </p:txBody>
      </p:sp>
      <p:sp>
        <p:nvSpPr>
          <p:cNvPr id="157" name="Shape 157"/>
          <p:cNvSpPr/>
          <p:nvPr/>
        </p:nvSpPr>
        <p:spPr>
          <a:xfrm>
            <a:off x="7894909"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58" name="Shape 158"/>
          <p:cNvSpPr/>
          <p:nvPr/>
        </p:nvSpPr>
        <p:spPr>
          <a:xfrm>
            <a:off x="9823675"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59" name="Shape 159"/>
          <p:cNvSpPr/>
          <p:nvPr/>
        </p:nvSpPr>
        <p:spPr>
          <a:xfrm>
            <a:off x="1732256"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60" name="Shape 160"/>
          <p:cNvSpPr/>
          <p:nvPr/>
        </p:nvSpPr>
        <p:spPr>
          <a:xfrm>
            <a:off x="3665701" y="2852712"/>
            <a:ext cx="1015660" cy="101566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25400" tIns="25400" rIns="25400" bIns="25400" anchor="ctr"/>
          <a:lstStyle/>
          <a:p>
            <a:pPr>
              <a:defRPr sz="3200"/>
            </a:pPr>
            <a:endParaRPr sz="1600"/>
          </a:p>
        </p:txBody>
      </p:sp>
      <p:sp>
        <p:nvSpPr>
          <p:cNvPr id="161" name="Shape 161"/>
          <p:cNvSpPr/>
          <p:nvPr/>
        </p:nvSpPr>
        <p:spPr>
          <a:xfrm>
            <a:off x="5959792" y="3043042"/>
            <a:ext cx="635001" cy="635001"/>
          </a:xfrm>
          <a:prstGeom prst="ellipse">
            <a:avLst/>
          </a:prstGeom>
          <a:solidFill>
            <a:srgbClr val="FFFFFF"/>
          </a:solidFill>
          <a:ln w="12700">
            <a:miter lim="400000"/>
          </a:ln>
          <a:effectLst>
            <a:outerShdw blurRad="317500" dist="9577" rotWithShape="0">
              <a:srgbClr val="000000">
                <a:alpha val="6026"/>
              </a:srgbClr>
            </a:outerShdw>
          </a:effectLst>
        </p:spPr>
        <p:txBody>
          <a:bodyPr lIns="25400" tIns="25400" rIns="25400" bIns="25400" anchor="ctr"/>
          <a:lstStyle/>
          <a:p>
            <a:pPr>
              <a:defRPr sz="3200">
                <a:solidFill>
                  <a:srgbClr val="FFFFFF"/>
                </a:solidFill>
              </a:defRPr>
            </a:pPr>
            <a:endParaRPr sz="1600"/>
          </a:p>
        </p:txBody>
      </p:sp>
      <p:sp>
        <p:nvSpPr>
          <p:cNvPr id="163" name="Shape 163"/>
          <p:cNvSpPr/>
          <p:nvPr/>
        </p:nvSpPr>
        <p:spPr>
          <a:xfrm>
            <a:off x="4039037" y="3137974"/>
            <a:ext cx="304800" cy="512445"/>
          </a:xfrm>
          <a:prstGeom prst="rect">
            <a:avLst/>
          </a:prstGeom>
          <a:ln w="12700">
            <a:miter lim="400000"/>
          </a:ln>
        </p:spPr>
        <p:txBody>
          <a:bodyPr wrap="none" lIns="25400" tIns="25400" rIns="25400" bIns="254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sz="3000"/>
              <a:t>2</a:t>
            </a:r>
            <a:endParaRPr sz="3000"/>
          </a:p>
        </p:txBody>
      </p:sp>
      <p:sp>
        <p:nvSpPr>
          <p:cNvPr id="164" name="Shape 164"/>
          <p:cNvSpPr/>
          <p:nvPr/>
        </p:nvSpPr>
        <p:spPr>
          <a:xfrm>
            <a:off x="2677524"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66" name="Shape 166"/>
          <p:cNvSpPr/>
          <p:nvPr/>
        </p:nvSpPr>
        <p:spPr>
          <a:xfrm>
            <a:off x="1938786" y="3172899"/>
            <a:ext cx="268987" cy="419735"/>
          </a:xfrm>
          <a:prstGeom prst="rect">
            <a:avLst/>
          </a:prstGeom>
          <a:ln w="12700">
            <a:miter lim="400000"/>
          </a:ln>
        </p:spPr>
        <p:txBody>
          <a:bodyPr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1</a:t>
            </a:r>
            <a:endParaRPr sz="2400"/>
          </a:p>
        </p:txBody>
      </p:sp>
      <p:sp>
        <p:nvSpPr>
          <p:cNvPr id="167" name="Shape 167"/>
          <p:cNvSpPr/>
          <p:nvPr/>
        </p:nvSpPr>
        <p:spPr>
          <a:xfrm>
            <a:off x="4975860"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69" name="Shape 169"/>
          <p:cNvSpPr/>
          <p:nvPr/>
        </p:nvSpPr>
        <p:spPr>
          <a:xfrm>
            <a:off x="6166523"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3</a:t>
            </a:r>
            <a:endParaRPr sz="2400"/>
          </a:p>
        </p:txBody>
      </p:sp>
      <p:sp>
        <p:nvSpPr>
          <p:cNvPr id="170" name="Shape 170"/>
          <p:cNvSpPr/>
          <p:nvPr/>
        </p:nvSpPr>
        <p:spPr>
          <a:xfrm>
            <a:off x="6905896"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72" name="Shape 172"/>
          <p:cNvSpPr/>
          <p:nvPr/>
        </p:nvSpPr>
        <p:spPr>
          <a:xfrm>
            <a:off x="8096559"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4</a:t>
            </a:r>
            <a:endParaRPr sz="2400"/>
          </a:p>
        </p:txBody>
      </p:sp>
      <p:sp>
        <p:nvSpPr>
          <p:cNvPr id="173" name="Shape 173"/>
          <p:cNvSpPr/>
          <p:nvPr/>
        </p:nvSpPr>
        <p:spPr>
          <a:xfrm>
            <a:off x="8835932" y="3363716"/>
            <a:ext cx="677910" cy="1"/>
          </a:xfrm>
          <a:prstGeom prst="line">
            <a:avLst/>
          </a:prstGeom>
          <a:ln w="38100" cap="rnd">
            <a:solidFill>
              <a:srgbClr val="D7D8D9"/>
            </a:solidFill>
            <a:custDash>
              <a:ds d="100000" sp="200000"/>
            </a:custDash>
            <a:miter lim="400000"/>
          </a:ln>
        </p:spPr>
        <p:txBody>
          <a:bodyPr lIns="25400" tIns="25400" rIns="25400" bIns="25400" anchor="ctr"/>
          <a:lstStyle/>
          <a:p>
            <a:pPr>
              <a:defRPr sz="3200"/>
            </a:pPr>
            <a:endParaRPr sz="1600"/>
          </a:p>
        </p:txBody>
      </p:sp>
      <p:sp>
        <p:nvSpPr>
          <p:cNvPr id="175" name="Shape 175"/>
          <p:cNvSpPr/>
          <p:nvPr/>
        </p:nvSpPr>
        <p:spPr>
          <a:xfrm>
            <a:off x="10026595" y="3172899"/>
            <a:ext cx="254000" cy="419735"/>
          </a:xfrm>
          <a:prstGeom prst="rect">
            <a:avLst/>
          </a:prstGeom>
          <a:ln w="12700">
            <a:miter lim="400000"/>
          </a:ln>
        </p:spPr>
        <p:txBody>
          <a:bodyPr wrap="none" lIns="25400" tIns="25400" rIns="25400" bIns="254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sz="2400"/>
              <a:t>5</a:t>
            </a:r>
            <a:endParaRPr sz="2400"/>
          </a:p>
        </p:txBody>
      </p:sp>
      <p:sp>
        <p:nvSpPr>
          <p:cNvPr id="131" name="Shape 131"/>
          <p:cNvSpPr/>
          <p:nvPr/>
        </p:nvSpPr>
        <p:spPr>
          <a:xfrm>
            <a:off x="427685" y="715022"/>
            <a:ext cx="1096010" cy="789305"/>
          </a:xfrm>
          <a:prstGeom prst="rect">
            <a:avLst/>
          </a:prstGeom>
          <a:ln w="12700">
            <a:miter lim="400000"/>
          </a:ln>
        </p:spPr>
        <p:txBody>
          <a:bodyPr wrap="none" lIns="25400" tIns="25400" rIns="25400" bIns="254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zh-CN" sz="4000">
                <a:solidFill>
                  <a:schemeClr val="bg1"/>
                </a:solidFill>
              </a:rPr>
              <a:t>目录</a:t>
            </a:r>
            <a:endParaRPr lang="zh-CN" sz="4000">
              <a:solidFill>
                <a:schemeClr val="bg1"/>
              </a:solidFill>
            </a:endParaRPr>
          </a:p>
        </p:txBody>
      </p:sp>
      <p:sp>
        <p:nvSpPr>
          <p:cNvPr id="2" name="Shape 138"/>
          <p:cNvSpPr/>
          <p:nvPr/>
        </p:nvSpPr>
        <p:spPr>
          <a:xfrm>
            <a:off x="1802959" y="4287546"/>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sz="2000">
                <a:solidFill>
                  <a:schemeClr val="bg1"/>
                </a:solidFill>
              </a:rPr>
              <a:t>团队成员</a:t>
            </a:r>
            <a:endParaRPr lang="zh-CN" sz="2000">
              <a:solidFill>
                <a:schemeClr val="bg1"/>
              </a:solidFill>
            </a:endParaRPr>
          </a:p>
        </p:txBody>
      </p:sp>
      <p:sp>
        <p:nvSpPr>
          <p:cNvPr id="3" name="Shape 142"/>
          <p:cNvSpPr/>
          <p:nvPr/>
        </p:nvSpPr>
        <p:spPr>
          <a:xfrm>
            <a:off x="3782578"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赛题分析</a:t>
            </a:r>
            <a:endParaRPr lang="zh-CN" sz="2000">
              <a:solidFill>
                <a:schemeClr val="bg1"/>
              </a:solidFill>
            </a:endParaRPr>
          </a:p>
        </p:txBody>
      </p:sp>
      <p:sp>
        <p:nvSpPr>
          <p:cNvPr id="4" name="Shape 145"/>
          <p:cNvSpPr/>
          <p:nvPr/>
        </p:nvSpPr>
        <p:spPr>
          <a:xfrm>
            <a:off x="5791355" y="428722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整体方案</a:t>
            </a:r>
            <a:endParaRPr lang="zh-CN" sz="2000">
              <a:solidFill>
                <a:schemeClr val="bg1"/>
              </a:solidFill>
            </a:endParaRPr>
          </a:p>
        </p:txBody>
      </p:sp>
      <p:sp>
        <p:nvSpPr>
          <p:cNvPr id="5" name="Shape 148"/>
          <p:cNvSpPr/>
          <p:nvPr/>
        </p:nvSpPr>
        <p:spPr>
          <a:xfrm>
            <a:off x="7642968" y="4291037"/>
            <a:ext cx="1355725"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结果和展望</a:t>
            </a:r>
            <a:endParaRPr lang="zh-CN" sz="2000">
              <a:solidFill>
                <a:schemeClr val="bg1"/>
              </a:solidFill>
            </a:endParaRPr>
          </a:p>
        </p:txBody>
      </p:sp>
      <p:sp>
        <p:nvSpPr>
          <p:cNvPr id="6" name="Shape 151"/>
          <p:cNvSpPr/>
          <p:nvPr/>
        </p:nvSpPr>
        <p:spPr>
          <a:xfrm>
            <a:off x="9785094" y="4291037"/>
            <a:ext cx="1094740" cy="419735"/>
          </a:xfrm>
          <a:prstGeom prst="rect">
            <a:avLst/>
          </a:prstGeom>
          <a:ln w="12700">
            <a:miter lim="400000"/>
          </a:ln>
        </p:spPr>
        <p:txBody>
          <a:bodyPr wrap="none" lIns="25400" tIns="25400" rIns="25400" bIns="254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sz="2000">
                <a:solidFill>
                  <a:schemeClr val="bg1"/>
                </a:solidFill>
              </a:rPr>
              <a:t>其他分析</a:t>
            </a:r>
            <a:endParaRPr lang="zh-CN" sz="2000">
              <a:solidFill>
                <a:schemeClr val="bg1"/>
              </a:solidFill>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0235" y="981710"/>
            <a:ext cx="8292465" cy="4419600"/>
          </a:xfrm>
        </p:spPr>
        <p:txBody>
          <a:bodyPr/>
          <a:lstStyle/>
          <a:p>
            <a:pPr marL="0" indent="0" algn="l">
              <a:buNone/>
            </a:pPr>
            <a:r>
              <a:rPr lang="en-US" altLang="zh-CN" sz="2000">
                <a:solidFill>
                  <a:schemeClr val="bg1"/>
                </a:solidFill>
                <a:latin typeface="华文宋体" panose="02010600040101010101" charset="-122"/>
                <a:ea typeface="华文宋体" panose="02010600040101010101" charset="-122"/>
              </a:rPr>
              <a:t>本题目提供的数据来自文件（windows 可执行程序）经过沙箱程序模拟运行后的API指令序列，全为windows二进制可执行程序，经过脱敏处理。</a:t>
            </a:r>
            <a:endParaRPr lang="en-US" altLang="zh-CN" sz="2000">
              <a:solidFill>
                <a:schemeClr val="bg1"/>
              </a:solidFill>
              <a:latin typeface="华文宋体" panose="02010600040101010101" charset="-122"/>
              <a:ea typeface="华文宋体" panose="02010600040101010101" charset="-122"/>
            </a:endParaRPr>
          </a:p>
          <a:p>
            <a:pPr marL="0" indent="0" algn="l">
              <a:buNone/>
            </a:pPr>
            <a:r>
              <a:rPr lang="en-US" altLang="zh-CN" sz="2000">
                <a:solidFill>
                  <a:schemeClr val="bg1"/>
                </a:solidFill>
                <a:latin typeface="华文宋体" panose="02010600040101010101" charset="-122"/>
                <a:ea typeface="华文宋体" panose="02010600040101010101" charset="-122"/>
              </a:rPr>
              <a:t>本题目提供的样本数据均来自于从互联网。其中恶意文件的类型有</a:t>
            </a:r>
            <a:endParaRPr lang="en-US" altLang="zh-CN" sz="2000">
              <a:solidFill>
                <a:schemeClr val="bg1"/>
              </a:solidFill>
              <a:latin typeface="华文宋体" panose="02010600040101010101" charset="-122"/>
              <a:ea typeface="华文宋体" panose="02010600040101010101" charset="-122"/>
            </a:endParaRPr>
          </a:p>
          <a:p>
            <a:pPr marL="0" indent="0" algn="l">
              <a:buNone/>
            </a:pPr>
            <a:r>
              <a:rPr lang="en-US" altLang="zh-CN" sz="2000">
                <a:solidFill>
                  <a:schemeClr val="bg1"/>
                </a:solidFill>
                <a:latin typeface="华文宋体" panose="02010600040101010101" charset="-122"/>
                <a:ea typeface="华文宋体" panose="02010600040101010101" charset="-122"/>
              </a:rPr>
              <a:t>感染型病毒、木马程序、挖矿程序、DDOS木马、勒索病毒等，数据总计6亿条</a:t>
            </a:r>
            <a:r>
              <a:rPr lang="zh-CN" altLang="en-US" sz="2000">
                <a:solidFill>
                  <a:schemeClr val="bg1"/>
                </a:solidFill>
                <a:latin typeface="华文宋体" panose="02010600040101010101" charset="-122"/>
                <a:ea typeface="华文宋体" panose="02010600040101010101" charset="-122"/>
              </a:rPr>
              <a:t>（决赛增加了后门程序、木马程序两个类型）</a:t>
            </a:r>
            <a:r>
              <a:rPr lang="en-US" altLang="zh-CN" sz="2000">
                <a:solidFill>
                  <a:schemeClr val="bg1"/>
                </a:solidFill>
                <a:latin typeface="华文宋体" panose="02010600040101010101" charset="-122"/>
                <a:ea typeface="华文宋体" panose="02010600040101010101" charset="-122"/>
              </a:rPr>
              <a:t>。</a:t>
            </a:r>
            <a:endParaRPr lang="en-US" altLang="zh-CN" sz="2000">
              <a:solidFill>
                <a:schemeClr val="bg1"/>
              </a:solidFill>
              <a:latin typeface="华文宋体" panose="02010600040101010101" charset="-122"/>
              <a:ea typeface="华文宋体" panose="02010600040101010101" charset="-122"/>
            </a:endParaRPr>
          </a:p>
        </p:txBody>
      </p:sp>
      <p:pic>
        <p:nvPicPr>
          <p:cNvPr id="5" name="图片 4"/>
          <p:cNvPicPr>
            <a:picLocks noChangeAspect="1"/>
          </p:cNvPicPr>
          <p:nvPr/>
        </p:nvPicPr>
        <p:blipFill>
          <a:blip r:embed="rId1"/>
          <a:stretch>
            <a:fillRect/>
          </a:stretch>
        </p:blipFill>
        <p:spPr>
          <a:xfrm>
            <a:off x="609600" y="3013075"/>
            <a:ext cx="8293100" cy="3689985"/>
          </a:xfrm>
          <a:prstGeom prst="rect">
            <a:avLst/>
          </a:prstGeom>
        </p:spPr>
      </p:pic>
      <p:sp>
        <p:nvSpPr>
          <p:cNvPr id="6" name="文本框 5"/>
          <p:cNvSpPr txBox="1"/>
          <p:nvPr/>
        </p:nvSpPr>
        <p:spPr>
          <a:xfrm>
            <a:off x="9065260" y="3137535"/>
            <a:ext cx="2642235" cy="1476375"/>
          </a:xfrm>
          <a:prstGeom prst="rect">
            <a:avLst/>
          </a:prstGeom>
          <a:noFill/>
        </p:spPr>
        <p:txBody>
          <a:bodyPr wrap="square" rtlCol="0">
            <a:spAutoFit/>
          </a:bodyPr>
          <a:lstStyle/>
          <a:p>
            <a:r>
              <a:rPr lang="zh-CN" altLang="en-US">
                <a:solidFill>
                  <a:schemeClr val="bg1"/>
                </a:solidFill>
                <a:latin typeface="华文宋体" panose="02010600040101010101" charset="-122"/>
                <a:ea typeface="华文宋体" panose="02010600040101010101" charset="-122"/>
              </a:rPr>
              <a:t>任务：多分类问题</a:t>
            </a:r>
            <a:endParaRPr lang="zh-CN" altLang="en-US">
              <a:solidFill>
                <a:schemeClr val="bg1"/>
              </a:solidFill>
              <a:latin typeface="华文宋体" panose="02010600040101010101" charset="-122"/>
              <a:ea typeface="华文宋体" panose="02010600040101010101" charset="-122"/>
            </a:endParaRPr>
          </a:p>
          <a:p>
            <a:endParaRPr lang="zh-CN" altLang="en-US">
              <a:solidFill>
                <a:schemeClr val="bg1"/>
              </a:solidFill>
              <a:latin typeface="华文宋体" panose="02010600040101010101" charset="-122"/>
              <a:ea typeface="华文宋体" panose="02010600040101010101" charset="-122"/>
            </a:endParaRPr>
          </a:p>
          <a:p>
            <a:r>
              <a:rPr lang="zh-CN" altLang="en-US">
                <a:solidFill>
                  <a:schemeClr val="bg1"/>
                </a:solidFill>
                <a:latin typeface="华文宋体" panose="02010600040101010101" charset="-122"/>
                <a:ea typeface="华文宋体" panose="02010600040101010101" charset="-122"/>
              </a:rPr>
              <a:t>关键</a:t>
            </a:r>
            <a:endParaRPr lang="zh-CN" altLang="en-US">
              <a:solidFill>
                <a:schemeClr val="bg1"/>
              </a:solidFill>
              <a:latin typeface="华文宋体" panose="02010600040101010101" charset="-122"/>
              <a:ea typeface="华文宋体" panose="02010600040101010101" charset="-122"/>
            </a:endParaRPr>
          </a:p>
          <a:p>
            <a:r>
              <a:rPr lang="en-US" altLang="zh-CN">
                <a:solidFill>
                  <a:schemeClr val="bg1"/>
                </a:solidFill>
                <a:latin typeface="华文宋体" panose="02010600040101010101" charset="-122"/>
                <a:ea typeface="华文宋体" panose="02010600040101010101" charset="-122"/>
              </a:rPr>
              <a:t>1</a:t>
            </a:r>
            <a:r>
              <a:rPr lang="zh-CN" altLang="en-US">
                <a:solidFill>
                  <a:schemeClr val="bg1"/>
                </a:solidFill>
                <a:latin typeface="华文宋体" panose="02010600040101010101" charset="-122"/>
                <a:ea typeface="华文宋体" panose="02010600040101010101" charset="-122"/>
              </a:rPr>
              <a:t>）一个</a:t>
            </a:r>
            <a:r>
              <a:rPr lang="en-US" altLang="zh-CN">
                <a:solidFill>
                  <a:schemeClr val="bg1"/>
                </a:solidFill>
                <a:latin typeface="华文宋体" panose="02010600040101010101" charset="-122"/>
                <a:ea typeface="华文宋体" panose="02010600040101010101" charset="-122"/>
              </a:rPr>
              <a:t>file_id</a:t>
            </a:r>
            <a:r>
              <a:rPr lang="zh-CN" altLang="en-US">
                <a:solidFill>
                  <a:schemeClr val="bg1"/>
                </a:solidFill>
                <a:latin typeface="华文宋体" panose="02010600040101010101" charset="-122"/>
                <a:ea typeface="华文宋体" panose="02010600040101010101" charset="-122"/>
              </a:rPr>
              <a:t>对应多行，</a:t>
            </a:r>
            <a:endParaRPr lang="zh-CN" altLang="en-US">
              <a:solidFill>
                <a:schemeClr val="bg1"/>
              </a:solidFill>
              <a:latin typeface="华文宋体" panose="02010600040101010101" charset="-122"/>
              <a:ea typeface="华文宋体" panose="02010600040101010101" charset="-122"/>
            </a:endParaRPr>
          </a:p>
          <a:p>
            <a:r>
              <a:rPr lang="en-US" altLang="zh-CN">
                <a:solidFill>
                  <a:schemeClr val="bg1"/>
                </a:solidFill>
                <a:latin typeface="华文宋体" panose="02010600040101010101" charset="-122"/>
                <a:ea typeface="华文宋体" panose="02010600040101010101" charset="-122"/>
              </a:rPr>
              <a:t>2</a:t>
            </a:r>
            <a:r>
              <a:rPr lang="zh-CN" altLang="en-US">
                <a:solidFill>
                  <a:schemeClr val="bg1"/>
                </a:solidFill>
                <a:latin typeface="华文宋体" panose="02010600040101010101" charset="-122"/>
                <a:ea typeface="华文宋体" panose="02010600040101010101" charset="-122"/>
              </a:rPr>
              <a:t>）具有时序性</a:t>
            </a:r>
            <a:endParaRPr lang="zh-CN" altLang="en-US">
              <a:solidFill>
                <a:schemeClr val="bg1"/>
              </a:solidFill>
              <a:latin typeface="华文宋体" panose="02010600040101010101" charset="-122"/>
              <a:ea typeface="华文宋体" panose="02010600040101010101" charset="-122"/>
            </a:endParaRPr>
          </a:p>
        </p:txBody>
      </p:sp>
      <p:sp>
        <p:nvSpPr>
          <p:cNvPr id="8" name="标题 7"/>
          <p:cNvSpPr>
            <a:spLocks noGrp="1"/>
          </p:cNvSpPr>
          <p:nvPr>
            <p:ph type="title"/>
          </p:nvPr>
        </p:nvSpPr>
        <p:spPr>
          <a:xfrm>
            <a:off x="2301052" y="0"/>
            <a:ext cx="8669868" cy="1836738"/>
          </a:xfrm>
        </p:spPr>
        <p:txBody>
          <a:bodyPr/>
          <a:lstStyle/>
          <a:p>
            <a:r>
              <a:rPr lang="zh-CN" altLang="en-US">
                <a:solidFill>
                  <a:schemeClr val="bg1"/>
                </a:solidFill>
                <a:latin typeface="华文宋体" panose="02010600040101010101" charset="-122"/>
                <a:ea typeface="华文宋体" panose="02010600040101010101" charset="-122"/>
              </a:rPr>
              <a:t>赛题简介</a:t>
            </a:r>
            <a:endParaRPr lang="zh-CN" altLang="en-US">
              <a:solidFill>
                <a:schemeClr val="bg1"/>
              </a:solidFill>
              <a:latin typeface="华文宋体" panose="02010600040101010101" charset="-122"/>
              <a:ea typeface="华文宋体" panose="02010600040101010101"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0225" y="1236345"/>
            <a:ext cx="10291445" cy="26384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27092" tIns="27092" rIns="27092" bIns="27092" numCol="1" spcCol="38100" rtlCol="0" anchor="ctr" forceAA="0" upright="0">
            <a:spAutoFit/>
          </a:bodyPr>
          <a:p>
            <a:pPr marL="0" marR="0" indent="0" algn="l" defTabSz="48895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chemeClr val="bg1"/>
                </a:solidFill>
                <a:effectLst/>
                <a:uFillTx/>
                <a:latin typeface="+mj-lt"/>
                <a:ea typeface="+mj-ea"/>
                <a:cs typeface="+mj-cs"/>
                <a:sym typeface="Microsoft YaHei"/>
              </a:rPr>
              <a:t>1. 利用数据流分析API之间的数据依赖关系，生成特征向量，再运用机器学习的分类算法，进行恶意软件的检测和分类</a:t>
            </a:r>
            <a:endParaRPr kumimoji="0" lang="zh-CN" altLang="en-US" sz="2400" b="0" i="0" u="none" strike="noStrike" cap="none" spc="0" normalizeH="0" baseline="0">
              <a:ln>
                <a:noFill/>
              </a:ln>
              <a:solidFill>
                <a:schemeClr val="bg1"/>
              </a:solidFill>
              <a:effectLst/>
              <a:uFillTx/>
              <a:latin typeface="+mj-lt"/>
              <a:ea typeface="+mj-ea"/>
              <a:cs typeface="+mj-cs"/>
              <a:sym typeface="Microsoft YaHei"/>
            </a:endParaRPr>
          </a:p>
          <a:p>
            <a:pPr marL="0" marR="0" indent="0" algn="l" defTabSz="48895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chemeClr val="bg1"/>
              </a:solidFill>
              <a:effectLst/>
              <a:uFillTx/>
              <a:latin typeface="+mj-lt"/>
              <a:ea typeface="+mj-ea"/>
              <a:cs typeface="+mj-cs"/>
              <a:sym typeface="Microsoft YaHei"/>
            </a:endParaRPr>
          </a:p>
          <a:p>
            <a:pPr marL="0" marR="0" indent="0" algn="l" defTabSz="48895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chemeClr val="bg1"/>
                </a:solidFill>
                <a:effectLst/>
                <a:uFillTx/>
                <a:latin typeface="+mj-lt"/>
                <a:ea typeface="+mj-ea"/>
                <a:cs typeface="+mj-cs"/>
                <a:sym typeface="Microsoft YaHei"/>
              </a:rPr>
              <a:t>2. 基于关联规则分析(Association Rule Mining)Aprori算法，根据敏感API和恶意软件类型之间的数据关系的调用来识别</a:t>
            </a:r>
            <a:endParaRPr kumimoji="0" lang="zh-CN" altLang="en-US" sz="2400" b="0" i="0" u="none" strike="noStrike" cap="none" spc="0" normalizeH="0" baseline="0">
              <a:ln>
                <a:noFill/>
              </a:ln>
              <a:solidFill>
                <a:schemeClr val="bg1"/>
              </a:solidFill>
              <a:effectLst/>
              <a:uFillTx/>
              <a:latin typeface="+mj-lt"/>
              <a:ea typeface="+mj-ea"/>
              <a:cs typeface="+mj-cs"/>
              <a:sym typeface="Microsoft YaHei"/>
            </a:endParaRPr>
          </a:p>
          <a:p>
            <a:pPr marL="0" marR="0" indent="0" algn="l" defTabSz="48895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chemeClr val="bg1"/>
              </a:solidFill>
              <a:effectLst/>
              <a:uFillTx/>
              <a:latin typeface="+mj-lt"/>
              <a:ea typeface="+mj-ea"/>
              <a:cs typeface="+mj-cs"/>
              <a:sym typeface="Microsoft YaHei"/>
            </a:endParaRPr>
          </a:p>
          <a:p>
            <a:pPr marL="0" marR="0" indent="0" algn="l" defTabSz="48895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chemeClr val="bg1"/>
              </a:solidFill>
              <a:effectLst/>
              <a:uFillTx/>
              <a:latin typeface="+mj-lt"/>
              <a:ea typeface="+mj-ea"/>
              <a:cs typeface="+mj-cs"/>
              <a:sym typeface="Microsoft YaHei"/>
            </a:endParaRPr>
          </a:p>
        </p:txBody>
      </p:sp>
      <p:sp>
        <p:nvSpPr>
          <p:cNvPr id="9" name="标题 8"/>
          <p:cNvSpPr>
            <a:spLocks noGrp="1"/>
          </p:cNvSpPr>
          <p:nvPr>
            <p:ph type="title"/>
          </p:nvPr>
        </p:nvSpPr>
        <p:spPr>
          <a:xfrm>
            <a:off x="2152015" y="-598170"/>
            <a:ext cx="8669655" cy="1237615"/>
          </a:xfrm>
        </p:spPr>
        <p:txBody>
          <a:bodyPr/>
          <a:p>
            <a:pPr algn="ctr"/>
            <a:r>
              <a:rPr lang="zh-CN" altLang="en-US">
                <a:solidFill>
                  <a:schemeClr val="bg1"/>
                </a:solidFill>
                <a:latin typeface="华文宋体" panose="02010600040101010101" charset="-122"/>
                <a:ea typeface="华文宋体" panose="02010600040101010101" charset="-122"/>
                <a:sym typeface="+mn-ea"/>
              </a:rPr>
              <a:t>安全背景</a:t>
            </a:r>
            <a:endParaRPr lang="zh-CN" altLang="en-US">
              <a:solidFill>
                <a:schemeClr val="bg1"/>
              </a:solidFill>
              <a:latin typeface="华文宋体" panose="02010600040101010101" charset="-122"/>
              <a:ea typeface="华文宋体" panose="02010600040101010101" charset="-122"/>
              <a:sym typeface="+mn-ea"/>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9602" y="-1198245"/>
            <a:ext cx="8669868" cy="1836738"/>
          </a:xfrm>
        </p:spPr>
        <p:txBody>
          <a:bodyPr/>
          <a:lstStyle/>
          <a:p>
            <a:pPr algn="ctr"/>
            <a:r>
              <a:rPr lang="zh-CN" altLang="en-US">
                <a:latin typeface="华文宋体" panose="02010600040101010101" charset="-122"/>
                <a:ea typeface="华文宋体" panose="02010600040101010101" charset="-122"/>
              </a:rPr>
              <a:t>数据概览</a:t>
            </a:r>
            <a:endParaRPr lang="zh-CN" altLang="en-US">
              <a:latin typeface="华文宋体" panose="02010600040101010101" charset="-122"/>
              <a:ea typeface="华文宋体" panose="02010600040101010101" charset="-122"/>
            </a:endParaRPr>
          </a:p>
        </p:txBody>
      </p:sp>
      <p:sp>
        <p:nvSpPr>
          <p:cNvPr id="3" name="内容占位符 2"/>
          <p:cNvSpPr>
            <a:spLocks noGrp="1"/>
          </p:cNvSpPr>
          <p:nvPr>
            <p:ph idx="1"/>
          </p:nvPr>
        </p:nvSpPr>
        <p:spPr>
          <a:xfrm>
            <a:off x="520065" y="3622675"/>
            <a:ext cx="4244340" cy="3084830"/>
          </a:xfrm>
        </p:spPr>
        <p:txBody>
          <a:bodyPr/>
          <a:lstStyle/>
          <a:p>
            <a:pPr marL="0" indent="0" algn="l">
              <a:buNone/>
            </a:pPr>
            <a:r>
              <a:rPr lang="zh-CN" altLang="en-US" sz="2400" b="1">
                <a:solidFill>
                  <a:srgbClr val="FFFF00"/>
                </a:solidFill>
                <a:latin typeface="华文宋体" panose="02010600040101010101" charset="-122"/>
                <a:ea typeface="华文宋体" panose="02010600040101010101" charset="-122"/>
              </a:rPr>
              <a:t>决赛</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rPr>
              <a:t>原始数据</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rPr>
              <a:t># train_raw = 89806693行, </a:t>
            </a:r>
            <a:r>
              <a:rPr lang="en-US" altLang="zh-CN" sz="2000">
                <a:solidFill>
                  <a:schemeClr val="bg1"/>
                </a:solidFill>
                <a:latin typeface="华文宋体" panose="02010600040101010101" charset="-122"/>
                <a:ea typeface="华文宋体" panose="02010600040101010101" charset="-122"/>
              </a:rPr>
              <a:t>5</a:t>
            </a:r>
            <a:r>
              <a:rPr lang="zh-CN" altLang="en-US" sz="2000">
                <a:solidFill>
                  <a:schemeClr val="bg1"/>
                </a:solidFill>
                <a:latin typeface="华文宋体" panose="02010600040101010101" charset="-122"/>
                <a:ea typeface="华文宋体" panose="02010600040101010101" charset="-122"/>
              </a:rPr>
              <a:t>列</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rPr>
              <a:t># test_raw = 79288375行, </a:t>
            </a:r>
            <a:r>
              <a:rPr lang="en-US" altLang="zh-CN" sz="2000">
                <a:solidFill>
                  <a:schemeClr val="bg1"/>
                </a:solidFill>
                <a:latin typeface="华文宋体" panose="02010600040101010101" charset="-122"/>
                <a:ea typeface="华文宋体" panose="02010600040101010101" charset="-122"/>
              </a:rPr>
              <a:t>4</a:t>
            </a:r>
            <a:r>
              <a:rPr lang="zh-CN" altLang="en-US" sz="2000">
                <a:solidFill>
                  <a:schemeClr val="bg1"/>
                </a:solidFill>
                <a:latin typeface="华文宋体" panose="02010600040101010101" charset="-122"/>
                <a:ea typeface="华文宋体" panose="02010600040101010101" charset="-122"/>
              </a:rPr>
              <a:t>列</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rPr>
              <a:t>根据</a:t>
            </a:r>
            <a:r>
              <a:rPr lang="en-US" altLang="zh-CN" sz="2000">
                <a:solidFill>
                  <a:schemeClr val="bg1"/>
                </a:solidFill>
                <a:latin typeface="华文宋体" panose="02010600040101010101" charset="-122"/>
                <a:ea typeface="华文宋体" panose="02010600040101010101" charset="-122"/>
              </a:rPr>
              <a:t>file_id</a:t>
            </a:r>
            <a:r>
              <a:rPr lang="zh-CN" altLang="en-US" sz="2000">
                <a:solidFill>
                  <a:schemeClr val="bg1"/>
                </a:solidFill>
                <a:latin typeface="华文宋体" panose="02010600040101010101" charset="-122"/>
                <a:ea typeface="华文宋体" panose="02010600040101010101" charset="-122"/>
              </a:rPr>
              <a:t>，</a:t>
            </a:r>
            <a:r>
              <a:rPr lang="en-US" altLang="zh-CN" sz="2000">
                <a:solidFill>
                  <a:schemeClr val="bg1"/>
                </a:solidFill>
                <a:latin typeface="华文宋体" panose="02010600040101010101" charset="-122"/>
                <a:ea typeface="华文宋体" panose="02010600040101010101" charset="-122"/>
              </a:rPr>
              <a:t>groupby</a:t>
            </a:r>
            <a:r>
              <a:rPr lang="zh-CN" altLang="en-US" sz="2000">
                <a:solidFill>
                  <a:schemeClr val="bg1"/>
                </a:solidFill>
                <a:latin typeface="华文宋体" panose="02010600040101010101" charset="-122"/>
                <a:ea typeface="华文宋体" panose="02010600040101010101" charset="-122"/>
              </a:rPr>
              <a:t>之后</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rPr>
              <a:t># train = 13887行, 6列</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rPr>
              <a:t># test = 12955行, </a:t>
            </a:r>
            <a:r>
              <a:rPr lang="en-US" altLang="zh-CN" sz="2000">
                <a:solidFill>
                  <a:schemeClr val="bg1"/>
                </a:solidFill>
                <a:latin typeface="华文宋体" panose="02010600040101010101" charset="-122"/>
                <a:ea typeface="华文宋体" panose="02010600040101010101" charset="-122"/>
              </a:rPr>
              <a:t>5</a:t>
            </a:r>
            <a:r>
              <a:rPr lang="zh-CN" altLang="en-US" sz="2000">
                <a:solidFill>
                  <a:schemeClr val="bg1"/>
                </a:solidFill>
                <a:latin typeface="华文宋体" panose="02010600040101010101" charset="-122"/>
                <a:ea typeface="华文宋体" panose="02010600040101010101" charset="-122"/>
              </a:rPr>
              <a:t>列</a:t>
            </a:r>
            <a:endParaRPr lang="zh-CN" altLang="en-US" sz="2000">
              <a:solidFill>
                <a:schemeClr val="bg1"/>
              </a:solidFill>
              <a:latin typeface="华文宋体" panose="02010600040101010101" charset="-122"/>
              <a:ea typeface="华文宋体" panose="02010600040101010101" charset="-122"/>
            </a:endParaRPr>
          </a:p>
        </p:txBody>
      </p:sp>
      <p:pic>
        <p:nvPicPr>
          <p:cNvPr id="5" name="图片 4"/>
          <p:cNvPicPr>
            <a:picLocks noChangeAspect="1"/>
          </p:cNvPicPr>
          <p:nvPr/>
        </p:nvPicPr>
        <p:blipFill>
          <a:blip r:embed="rId1"/>
          <a:stretch>
            <a:fillRect/>
          </a:stretch>
        </p:blipFill>
        <p:spPr>
          <a:xfrm>
            <a:off x="7279005" y="398780"/>
            <a:ext cx="4775200" cy="2882900"/>
          </a:xfrm>
          <a:prstGeom prst="rect">
            <a:avLst/>
          </a:prstGeom>
        </p:spPr>
      </p:pic>
      <p:pic>
        <p:nvPicPr>
          <p:cNvPr id="6" name="图片 5"/>
          <p:cNvPicPr>
            <a:picLocks noChangeAspect="1"/>
          </p:cNvPicPr>
          <p:nvPr/>
        </p:nvPicPr>
        <p:blipFill>
          <a:blip r:embed="rId2"/>
          <a:stretch>
            <a:fillRect/>
          </a:stretch>
        </p:blipFill>
        <p:spPr>
          <a:xfrm>
            <a:off x="8358505" y="3723640"/>
            <a:ext cx="3695700" cy="2882900"/>
          </a:xfrm>
          <a:prstGeom prst="rect">
            <a:avLst/>
          </a:prstGeom>
        </p:spPr>
      </p:pic>
      <p:sp>
        <p:nvSpPr>
          <p:cNvPr id="7" name="内容占位符 2"/>
          <p:cNvSpPr>
            <a:spLocks noGrp="1"/>
          </p:cNvSpPr>
          <p:nvPr/>
        </p:nvSpPr>
        <p:spPr>
          <a:xfrm>
            <a:off x="520065" y="638810"/>
            <a:ext cx="4244340" cy="3084830"/>
          </a:xfrm>
          <a:prstGeom prst="rect">
            <a:avLst/>
          </a:prstGeom>
          <a:ln w="12700">
            <a:miter lim="400000"/>
          </a:ln>
        </p:spPr>
        <p:txBody>
          <a:bodyPr lIns="27092" tIns="27092" rIns="27092" bIns="27092">
            <a:normAutofit/>
          </a:bodyPr>
          <a:lstStyle>
            <a:lvl1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1pPr>
            <a:lvl2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2pPr>
            <a:lvl3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3pPr>
            <a:lvl4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4pPr>
            <a:lvl5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5pPr>
            <a:lvl6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6pPr>
            <a:lvl7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7pPr>
            <a:lvl8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8pPr>
            <a:lvl9pPr marL="0" marR="0" indent="0" algn="ctr" defTabSz="407670" rtl="0" latinLnBrk="0">
              <a:lnSpc>
                <a:spcPct val="100000"/>
              </a:lnSpc>
              <a:spcBef>
                <a:spcPts val="0"/>
              </a:spcBef>
              <a:spcAft>
                <a:spcPts val="0"/>
              </a:spcAft>
              <a:buClrTx/>
              <a:buSzTx/>
              <a:buFontTx/>
              <a:buNone/>
              <a:defRPr sz="2665" b="0" i="0" u="none" strike="noStrike" cap="none" spc="0" baseline="0">
                <a:ln>
                  <a:noFill/>
                </a:ln>
                <a:solidFill>
                  <a:srgbClr val="000000"/>
                </a:solidFill>
                <a:uFillTx/>
                <a:latin typeface="+mj-lt"/>
                <a:ea typeface="+mj-ea"/>
                <a:cs typeface="+mj-cs"/>
                <a:sym typeface="Microsoft YaHei"/>
              </a:defRPr>
            </a:lvl9pPr>
          </a:lstStyle>
          <a:p>
            <a:pPr marL="0" indent="0" algn="l">
              <a:buNone/>
            </a:pPr>
            <a:r>
              <a:rPr lang="zh-CN" altLang="en-US" sz="2400" b="1">
                <a:solidFill>
                  <a:srgbClr val="FFFF00"/>
                </a:solidFill>
                <a:latin typeface="华文宋体" panose="02010600040101010101" charset="-122"/>
                <a:ea typeface="华文宋体" panose="02010600040101010101" charset="-122"/>
              </a:rPr>
              <a:t>初赛</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原始数据</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 train_raw = 409631049行, 6列</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 test_raw = 198719006行, 5列</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根据</a:t>
            </a:r>
            <a:r>
              <a:rPr lang="en-US" altLang="zh-CN" sz="2000">
                <a:solidFill>
                  <a:schemeClr val="bg1"/>
                </a:solidFill>
                <a:latin typeface="华文宋体" panose="02010600040101010101" charset="-122"/>
                <a:ea typeface="华文宋体" panose="02010600040101010101" charset="-122"/>
                <a:sym typeface="+mn-ea"/>
              </a:rPr>
              <a:t>file_id</a:t>
            </a:r>
            <a:r>
              <a:rPr lang="zh-CN" altLang="en-US" sz="2000">
                <a:solidFill>
                  <a:schemeClr val="bg1"/>
                </a:solidFill>
                <a:latin typeface="华文宋体" panose="02010600040101010101" charset="-122"/>
                <a:ea typeface="华文宋体" panose="02010600040101010101" charset="-122"/>
                <a:sym typeface="+mn-ea"/>
              </a:rPr>
              <a:t>，</a:t>
            </a:r>
            <a:r>
              <a:rPr lang="en-US" altLang="zh-CN" sz="2000">
                <a:solidFill>
                  <a:schemeClr val="bg1"/>
                </a:solidFill>
                <a:latin typeface="华文宋体" panose="02010600040101010101" charset="-122"/>
                <a:ea typeface="华文宋体" panose="02010600040101010101" charset="-122"/>
                <a:sym typeface="+mn-ea"/>
              </a:rPr>
              <a:t>groupby</a:t>
            </a:r>
            <a:r>
              <a:rPr lang="zh-CN" altLang="en-US" sz="2000">
                <a:solidFill>
                  <a:schemeClr val="bg1"/>
                </a:solidFill>
                <a:latin typeface="华文宋体" panose="02010600040101010101" charset="-122"/>
                <a:ea typeface="华文宋体" panose="02010600040101010101" charset="-122"/>
                <a:sym typeface="+mn-ea"/>
              </a:rPr>
              <a:t>之后</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 train = 116624行, 6列</a:t>
            </a:r>
            <a:endParaRPr lang="zh-CN" altLang="en-US" sz="2000">
              <a:solidFill>
                <a:schemeClr val="bg1"/>
              </a:solidFill>
              <a:latin typeface="华文宋体" panose="02010600040101010101" charset="-122"/>
              <a:ea typeface="华文宋体" panose="02010600040101010101" charset="-122"/>
            </a:endParaRPr>
          </a:p>
          <a:p>
            <a:pPr marL="0" indent="0" algn="l">
              <a:buNone/>
            </a:pPr>
            <a:r>
              <a:rPr lang="zh-CN" altLang="en-US" sz="2000">
                <a:solidFill>
                  <a:schemeClr val="bg1"/>
                </a:solidFill>
                <a:latin typeface="华文宋体" panose="02010600040101010101" charset="-122"/>
                <a:ea typeface="华文宋体" panose="02010600040101010101" charset="-122"/>
                <a:sym typeface="+mn-ea"/>
              </a:rPr>
              <a:t># test = 53093行, </a:t>
            </a:r>
            <a:r>
              <a:rPr lang="en-US" altLang="zh-CN" sz="2000">
                <a:solidFill>
                  <a:schemeClr val="bg1"/>
                </a:solidFill>
                <a:latin typeface="华文宋体" panose="02010600040101010101" charset="-122"/>
                <a:ea typeface="华文宋体" panose="02010600040101010101" charset="-122"/>
                <a:sym typeface="+mn-ea"/>
              </a:rPr>
              <a:t>5</a:t>
            </a:r>
            <a:r>
              <a:rPr lang="zh-CN" altLang="en-US" sz="2000">
                <a:solidFill>
                  <a:schemeClr val="bg1"/>
                </a:solidFill>
                <a:latin typeface="华文宋体" panose="02010600040101010101" charset="-122"/>
                <a:ea typeface="华文宋体" panose="02010600040101010101" charset="-122"/>
                <a:sym typeface="+mn-ea"/>
              </a:rPr>
              <a:t>列</a:t>
            </a:r>
            <a:endParaRPr lang="zh-CN" altLang="en-US" sz="2000">
              <a:solidFill>
                <a:schemeClr val="bg1"/>
              </a:solidFill>
              <a:latin typeface="华文宋体" panose="02010600040101010101" charset="-122"/>
              <a:ea typeface="华文宋体" panose="02010600040101010101" charset="-122"/>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7160" y="1035050"/>
            <a:ext cx="6884035" cy="5130800"/>
          </a:xfrm>
          <a:prstGeom prst="rect">
            <a:avLst/>
          </a:prstGeom>
        </p:spPr>
      </p:pic>
      <p:pic>
        <p:nvPicPr>
          <p:cNvPr id="7" name="图片 6"/>
          <p:cNvPicPr>
            <a:picLocks noChangeAspect="1"/>
          </p:cNvPicPr>
          <p:nvPr/>
        </p:nvPicPr>
        <p:blipFill>
          <a:blip r:embed="rId2"/>
          <a:stretch>
            <a:fillRect/>
          </a:stretch>
        </p:blipFill>
        <p:spPr>
          <a:xfrm>
            <a:off x="5317490" y="1275080"/>
            <a:ext cx="6795135" cy="5054600"/>
          </a:xfrm>
          <a:prstGeom prst="rect">
            <a:avLst/>
          </a:prstGeom>
        </p:spPr>
      </p:pic>
      <p:sp>
        <p:nvSpPr>
          <p:cNvPr id="2" name="标题 1"/>
          <p:cNvSpPr>
            <a:spLocks noGrp="1"/>
          </p:cNvSpPr>
          <p:nvPr>
            <p:ph type="title"/>
          </p:nvPr>
        </p:nvSpPr>
        <p:spPr>
          <a:xfrm>
            <a:off x="2198182" y="-1181100"/>
            <a:ext cx="8669868" cy="1836738"/>
          </a:xfrm>
        </p:spPr>
        <p:txBody>
          <a:bodyPr/>
          <a:lstStyle/>
          <a:p>
            <a:pPr algn="ctr"/>
            <a:r>
              <a:rPr lang="zh-CN" altLang="en-US">
                <a:solidFill>
                  <a:schemeClr val="bg1"/>
                </a:solidFill>
                <a:latin typeface="华文宋体" panose="02010600040101010101" charset="-122"/>
                <a:ea typeface="华文宋体" panose="02010600040101010101" charset="-122"/>
              </a:rPr>
              <a:t>目标值</a:t>
            </a:r>
            <a:endParaRPr lang="zh-CN" altLang="en-US">
              <a:solidFill>
                <a:schemeClr val="bg1"/>
              </a:solidFill>
              <a:latin typeface="华文宋体" panose="02010600040101010101" charset="-122"/>
              <a:ea typeface="华文宋体" panose="02010600040101010101" charset="-122"/>
            </a:endParaRPr>
          </a:p>
        </p:txBody>
      </p:sp>
      <p:sp>
        <p:nvSpPr>
          <p:cNvPr id="9" name="矩形 8"/>
          <p:cNvSpPr/>
          <p:nvPr/>
        </p:nvSpPr>
        <p:spPr>
          <a:xfrm>
            <a:off x="6319520" y="2176780"/>
            <a:ext cx="854710" cy="375475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a:off x="9538335" y="2680970"/>
            <a:ext cx="911860" cy="325056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2532380" y="4994910"/>
            <a:ext cx="5461000" cy="977900"/>
          </a:xfrm>
          <a:prstGeom prst="rect">
            <a:avLst/>
          </a:prstGeom>
        </p:spPr>
      </p:pic>
      <p:sp>
        <p:nvSpPr>
          <p:cNvPr id="2" name="标题 1"/>
          <p:cNvSpPr>
            <a:spLocks noGrp="1"/>
          </p:cNvSpPr>
          <p:nvPr>
            <p:ph type="title"/>
          </p:nvPr>
        </p:nvSpPr>
        <p:spPr>
          <a:xfrm>
            <a:off x="2241362" y="-1198880"/>
            <a:ext cx="8669868" cy="1836738"/>
          </a:xfrm>
        </p:spPr>
        <p:txBody>
          <a:bodyPr/>
          <a:lstStyle/>
          <a:p>
            <a:pPr algn="ctr"/>
            <a:r>
              <a:rPr lang="zh-CN" altLang="en-US">
                <a:latin typeface="华文宋体" panose="02010600040101010101" charset="-122"/>
                <a:ea typeface="华文宋体" panose="02010600040101010101" charset="-122"/>
              </a:rPr>
              <a:t>各字段的取值可能</a:t>
            </a:r>
            <a:endParaRPr lang="zh-CN" altLang="en-US">
              <a:latin typeface="华文宋体" panose="02010600040101010101" charset="-122"/>
              <a:ea typeface="华文宋体" panose="02010600040101010101" charset="-122"/>
            </a:endParaRPr>
          </a:p>
        </p:txBody>
      </p:sp>
      <p:cxnSp>
        <p:nvCxnSpPr>
          <p:cNvPr id="6" name="直接箭头连接符 5"/>
          <p:cNvCxnSpPr/>
          <p:nvPr/>
        </p:nvCxnSpPr>
        <p:spPr>
          <a:xfrm flipH="1">
            <a:off x="3352165" y="3188335"/>
            <a:ext cx="3099435" cy="2174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H="1">
            <a:off x="4448175" y="3530600"/>
            <a:ext cx="2825750" cy="2089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3708400" y="795020"/>
            <a:ext cx="4775200" cy="288290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icrosoft YaHei"/>
        <a:ea typeface="Microsoft YaHei"/>
        <a:cs typeface="Microsoft YaHei"/>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upright="0">
        <a:spAutoFit/>
      </a:bodyPr>
      <a:lstStyle>
        <a:defPPr marL="0" marR="0" indent="0" algn="ctr" defTabSz="48895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j-lt"/>
            <a:ea typeface="+mj-ea"/>
            <a:cs typeface="+mj-cs"/>
            <a:sym typeface="Microsoft YaHe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27092" tIns="27092" rIns="27092" bIns="27092" numCol="1" spcCol="38100" rtlCol="0" anchor="ctr" upright="0">
        <a:spAutoFit/>
      </a:bodyPr>
      <a:lstStyle>
        <a:defPPr marL="0" marR="0" indent="0" algn="ctr" defTabSz="488950" rtl="0" fontAlgn="auto" latinLnBrk="0" hangingPunct="0">
          <a:lnSpc>
            <a:spcPct val="100000"/>
          </a:lnSpc>
          <a:spcBef>
            <a:spcPts val="0"/>
          </a:spcBef>
          <a:spcAft>
            <a:spcPts val="0"/>
          </a:spcAft>
          <a:buClrTx/>
          <a:buSzTx/>
          <a:buFontTx/>
          <a:buNone/>
          <a:defRPr kumimoji="0" sz="1600" b="0" i="0" u="none" strike="noStrike" cap="none" spc="0" normalizeH="0" baseline="0">
            <a:ln>
              <a:noFill/>
            </a:ln>
            <a:solidFill>
              <a:srgbClr val="000000"/>
            </a:solidFill>
            <a:effectLst/>
            <a:uFillTx/>
            <a:latin typeface="+mj-lt"/>
            <a:ea typeface="+mj-ea"/>
            <a:cs typeface="+mj-cs"/>
            <a:sym typeface="Microsoft YaHe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5089</Words>
  <Application>WPS 演示</Application>
  <PresentationFormat>Widescreen</PresentationFormat>
  <Paragraphs>578</Paragraphs>
  <Slides>28</Slides>
  <Notes>1</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28</vt:i4>
      </vt:variant>
    </vt:vector>
  </HeadingPairs>
  <TitlesOfParts>
    <vt:vector size="50" baseType="lpstr">
      <vt:lpstr>Arial</vt:lpstr>
      <vt:lpstr>方正书宋_GBK</vt:lpstr>
      <vt:lpstr>Wingdings</vt:lpstr>
      <vt:lpstr>DejaVu Sans</vt:lpstr>
      <vt:lpstr>FZLanTingHei-M-GBK</vt:lpstr>
      <vt:lpstr>FZLanTingHei-L-GBK</vt:lpstr>
      <vt:lpstr>Univers LT Std 55 Roman</vt:lpstr>
      <vt:lpstr>华文宋体</vt:lpstr>
      <vt:lpstr>Thonburi</vt:lpstr>
      <vt:lpstr>宋体</vt:lpstr>
      <vt:lpstr>宋体-简</vt:lpstr>
      <vt:lpstr>苹方-简</vt:lpstr>
      <vt:lpstr>微软雅黑</vt:lpstr>
      <vt:lpstr>黑体-简</vt:lpstr>
      <vt:lpstr>Arial Unicode MS</vt:lpstr>
      <vt:lpstr>Calibri</vt:lpstr>
      <vt:lpstr>Helvetica Neue</vt:lpstr>
      <vt:lpstr>Microsoft YaHei</vt:lpstr>
      <vt:lpstr>Arial</vt:lpstr>
      <vt:lpstr>Helvetica</vt:lpstr>
      <vt:lpstr>Microsoft YaHei</vt:lpstr>
      <vt:lpstr>White</vt:lpstr>
      <vt:lpstr>PowerPoint 演示文稿</vt:lpstr>
      <vt:lpstr>PowerPoint 演示文稿</vt:lpstr>
      <vt:lpstr>PowerPoint 演示文稿</vt:lpstr>
      <vt:lpstr>PowerPoint 演示文稿</vt:lpstr>
      <vt:lpstr>赛题简介</vt:lpstr>
      <vt:lpstr>LGB2 = n-gram tfidf +lgb</vt:lpstr>
      <vt:lpstr>数据概览</vt:lpstr>
      <vt:lpstr>目标值</vt:lpstr>
      <vt:lpstr>各字段的取值可能</vt:lpstr>
      <vt:lpstr>统计api列的取值情况</vt:lpstr>
      <vt:lpstr>统计tid列的取值情况</vt:lpstr>
      <vt:lpstr>PowerPoint 演示文稿</vt:lpstr>
      <vt:lpstr>整体方案: stacking</vt:lpstr>
      <vt:lpstr>LGB1 = handcrafted（经验）+lgb</vt:lpstr>
      <vt:lpstr>LGB1 = handcrafted（经验）+lgb</vt:lpstr>
      <vt:lpstr>局部特征展开形式例子</vt:lpstr>
      <vt:lpstr>LGB2 = n-gram tfidf +lgb</vt:lpstr>
      <vt:lpstr>LGB2 = n-gram tfidf +lgb</vt:lpstr>
      <vt:lpstr>CNN1 = Hierarchical And Dilated Convolution</vt:lpstr>
      <vt:lpstr>CNN2 = Hierarchical CNN with self-Attention</vt:lpstr>
      <vt:lpstr>整体方案: stacking</vt:lpstr>
      <vt:lpstr>PowerPoint 演示文稿</vt:lpstr>
      <vt:lpstr>分析</vt:lpstr>
      <vt:lpstr>总结和展望</vt:lpstr>
      <vt:lpstr>PowerPoint 演示文稿</vt:lpstr>
      <vt:lpstr>黑客如何绕过</vt:lpstr>
      <vt:lpstr>如何对文件聚类</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runningz</dc:creator>
  <cp:lastModifiedBy>runningz</cp:lastModifiedBy>
  <cp:revision>821</cp:revision>
  <dcterms:created xsi:type="dcterms:W3CDTF">2018-09-21T17:27:58Z</dcterms:created>
  <dcterms:modified xsi:type="dcterms:W3CDTF">2018-09-21T17:27:58Z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2052-1.2.3.321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zhgao@microsoft.com</vt:lpwstr>
  </property>
  <property fmtid="{D5CDD505-2E9C-101B-9397-08002B2CF9AE}" pid="6" name="MSIP_Label_f42aa342-8706-4288-bd11-ebb85995028c_SetDate">
    <vt:lpwstr>2018-09-02T05:11:42.2318036Z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